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6" r:id="rId6"/>
    <p:sldId id="267" r:id="rId7"/>
    <p:sldId id="270" r:id="rId8"/>
    <p:sldId id="265" r:id="rId9"/>
    <p:sldId id="257" r:id="rId10"/>
    <p:sldId id="264" r:id="rId11"/>
    <p:sldId id="260" r:id="rId12"/>
    <p:sldId id="259" r:id="rId13"/>
    <p:sldId id="262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62A9-D3D3-468A-BEFE-03EAE3D7C891}" type="datetimeFigureOut">
              <a:rPr lang="en-US" smtClean="0"/>
              <a:pPr/>
              <a:t>12/4/2008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508B-3ECD-44E6-ADCC-B000E4D7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Gravitational Waves </a:t>
            </a:r>
            <a:br>
              <a:rPr lang="en-US" dirty="0" smtClean="0"/>
            </a:br>
            <a:r>
              <a:rPr lang="en-US" dirty="0" smtClean="0"/>
              <a:t>(&amp; Gravitons ?)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Kasliwal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Quantized Hamiltonian of EM Field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38400" y="1447800"/>
            <a:ext cx="4343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86200" y="1524000"/>
            <a:ext cx="20853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Oscillator Hamiltonian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05000"/>
            <a:ext cx="410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429000"/>
            <a:ext cx="3057692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2438400" y="2971800"/>
            <a:ext cx="4343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57600" y="3048000"/>
            <a:ext cx="15650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Raising Operator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600200"/>
            <a:ext cx="8534400" cy="4572000"/>
            <a:chOff x="381000" y="1600200"/>
            <a:chExt cx="8534400" cy="4572000"/>
          </a:xfrm>
        </p:grpSpPr>
        <p:sp>
          <p:nvSpPr>
            <p:cNvPr id="8" name="Rectangle 7"/>
            <p:cNvSpPr/>
            <p:nvPr/>
          </p:nvSpPr>
          <p:spPr>
            <a:xfrm>
              <a:off x="381000" y="1600200"/>
              <a:ext cx="8534400" cy="457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828800"/>
              <a:ext cx="8154329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I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66800" y="3429000"/>
            <a:ext cx="4114800" cy="2971800"/>
            <a:chOff x="228600" y="1143000"/>
            <a:chExt cx="4114800" cy="2971800"/>
          </a:xfrm>
        </p:grpSpPr>
        <p:pic>
          <p:nvPicPr>
            <p:cNvPr id="3074" name="Picture 2" descr="G:\Graviton\Parallel Transpo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295400"/>
              <a:ext cx="1905000" cy="2128914"/>
            </a:xfrm>
            <a:prstGeom prst="rect">
              <a:avLst/>
            </a:prstGeom>
            <a:noFill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1" y="3581400"/>
              <a:ext cx="317647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514600" y="1600200"/>
              <a:ext cx="176182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Parallel Transport 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514600" y="1965960"/>
              <a:ext cx="1441704" cy="472440"/>
            </a:xfrm>
            <a:custGeom>
              <a:avLst/>
              <a:gdLst>
                <a:gd name="connsiteX0" fmla="*/ 859536 w 929640"/>
                <a:gd name="connsiteY0" fmla="*/ 0 h 301752"/>
                <a:gd name="connsiteX1" fmla="*/ 786384 w 929640"/>
                <a:gd name="connsiteY1" fmla="*/ 164592 h 301752"/>
                <a:gd name="connsiteX2" fmla="*/ 0 w 929640"/>
                <a:gd name="connsiteY2" fmla="*/ 301752 h 3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640" h="301752">
                  <a:moveTo>
                    <a:pt x="859536" y="0"/>
                  </a:moveTo>
                  <a:cubicBezTo>
                    <a:pt x="894588" y="57150"/>
                    <a:pt x="929640" y="114300"/>
                    <a:pt x="786384" y="164592"/>
                  </a:cubicBezTo>
                  <a:cubicBezTo>
                    <a:pt x="643128" y="214884"/>
                    <a:pt x="321564" y="258318"/>
                    <a:pt x="0" y="301752"/>
                  </a:cubicBezTo>
                </a:path>
              </a:pathLst>
            </a:cu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" y="1143000"/>
              <a:ext cx="41148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0600" y="1295400"/>
            <a:ext cx="3276600" cy="914400"/>
            <a:chOff x="1066800" y="1524000"/>
            <a:chExt cx="3276600" cy="914400"/>
          </a:xfrm>
        </p:grpSpPr>
        <p:sp>
          <p:nvSpPr>
            <p:cNvPr id="28" name="Rectangle 27"/>
            <p:cNvSpPr/>
            <p:nvPr/>
          </p:nvSpPr>
          <p:spPr>
            <a:xfrm>
              <a:off x="1066800" y="1524000"/>
              <a:ext cx="32766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6400" y="1600200"/>
              <a:ext cx="189648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Covariant Derivative</a:t>
              </a:r>
              <a:endParaRPr lang="en-US" dirty="0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1981200"/>
              <a:ext cx="279529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" name="Group 47"/>
          <p:cNvGrpSpPr/>
          <p:nvPr/>
        </p:nvGrpSpPr>
        <p:grpSpPr>
          <a:xfrm>
            <a:off x="4495800" y="1219200"/>
            <a:ext cx="3962400" cy="990600"/>
            <a:chOff x="3581400" y="1219200"/>
            <a:chExt cx="3962400" cy="990600"/>
          </a:xfrm>
        </p:grpSpPr>
        <p:sp>
          <p:nvSpPr>
            <p:cNvPr id="36" name="Rectangle 35"/>
            <p:cNvSpPr/>
            <p:nvPr/>
          </p:nvSpPr>
          <p:spPr>
            <a:xfrm>
              <a:off x="3581400" y="1219200"/>
              <a:ext cx="396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00600" y="1295400"/>
              <a:ext cx="170437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err="1" smtClean="0"/>
                <a:t>Christoffel</a:t>
              </a:r>
              <a:r>
                <a:rPr lang="en-US" dirty="0" smtClean="0"/>
                <a:t> Symbol</a:t>
              </a:r>
              <a:endParaRPr lang="en-US" dirty="0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7600" y="1593600"/>
              <a:ext cx="3798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" name="Group 48"/>
          <p:cNvGrpSpPr/>
          <p:nvPr/>
        </p:nvGrpSpPr>
        <p:grpSpPr>
          <a:xfrm>
            <a:off x="1600200" y="2438400"/>
            <a:ext cx="6172200" cy="762000"/>
            <a:chOff x="228600" y="2286000"/>
            <a:chExt cx="6172200" cy="762000"/>
          </a:xfrm>
        </p:grpSpPr>
        <p:sp>
          <p:nvSpPr>
            <p:cNvPr id="39" name="Rectangle 38"/>
            <p:cNvSpPr/>
            <p:nvPr/>
          </p:nvSpPr>
          <p:spPr>
            <a:xfrm>
              <a:off x="228600" y="2286000"/>
              <a:ext cx="61722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" y="2667000"/>
              <a:ext cx="5929412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2362200" y="2362200"/>
              <a:ext cx="248253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err="1" smtClean="0"/>
                <a:t>Reimann</a:t>
              </a:r>
              <a:r>
                <a:rPr lang="en-US" dirty="0" smtClean="0"/>
                <a:t> Curvature Tensor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3429000"/>
            <a:ext cx="2362200" cy="2590800"/>
            <a:chOff x="4953000" y="3352800"/>
            <a:chExt cx="2362200" cy="25908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28800" y="5334000"/>
              <a:ext cx="2034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10200" y="3810000"/>
              <a:ext cx="139764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76459" y="4572000"/>
              <a:ext cx="95294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953000" y="3352800"/>
              <a:ext cx="2362200" cy="2590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3505200"/>
              <a:ext cx="114300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 smtClean="0"/>
                <a:t>Ricci Tensor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4267200"/>
              <a:ext cx="152400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 smtClean="0"/>
                <a:t>Scalar Curvature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10200" y="5029200"/>
              <a:ext cx="144780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 smtClean="0"/>
                <a:t>Einstein Tensor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II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200"/>
          <a:ext cx="4876800" cy="196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19200"/>
                <a:gridCol w="1905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Tensor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Indep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Comps</a:t>
                      </a:r>
                      <a:endParaRPr lang="en-US" dirty="0"/>
                    </a:p>
                  </a:txBody>
                  <a:tcPr/>
                </a:tc>
              </a:tr>
              <a:tr h="3614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Reimann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66477">
                <a:tc>
                  <a:txBody>
                    <a:bodyPr/>
                    <a:lstStyle/>
                    <a:p>
                      <a:r>
                        <a:rPr lang="en-US" dirty="0" smtClean="0"/>
                        <a:t>Ricci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06639">
                <a:tc>
                  <a:txBody>
                    <a:bodyPr/>
                    <a:lstStyle/>
                    <a:p>
                      <a:r>
                        <a:rPr lang="en-US" dirty="0" smtClean="0"/>
                        <a:t>Scalar Curvature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6477">
                <a:tc>
                  <a:txBody>
                    <a:bodyPr/>
                    <a:lstStyle/>
                    <a:p>
                      <a:r>
                        <a:rPr lang="en-US" dirty="0" smtClean="0"/>
                        <a:t>Einstein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14600" y="1676400"/>
            <a:ext cx="592941" cy="1503000"/>
            <a:chOff x="2514600" y="1676400"/>
            <a:chExt cx="592941" cy="1503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4600" y="1676400"/>
              <a:ext cx="59294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2057400"/>
              <a:ext cx="3811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2819400"/>
              <a:ext cx="3811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7000" y="2438400"/>
              <a:ext cx="168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22"/>
          <p:cNvGrpSpPr/>
          <p:nvPr/>
        </p:nvGrpSpPr>
        <p:grpSpPr>
          <a:xfrm>
            <a:off x="5638800" y="4343400"/>
            <a:ext cx="3048000" cy="1676400"/>
            <a:chOff x="2743200" y="3429000"/>
            <a:chExt cx="3048000" cy="1676400"/>
          </a:xfrm>
        </p:grpSpPr>
        <p:sp>
          <p:nvSpPr>
            <p:cNvPr id="14" name="Rectangle 13"/>
            <p:cNvSpPr/>
            <p:nvPr/>
          </p:nvSpPr>
          <p:spPr>
            <a:xfrm>
              <a:off x="2743200" y="3429000"/>
              <a:ext cx="3048000" cy="1676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3505200"/>
              <a:ext cx="250536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Energy-Momentum Tensor</a:t>
              </a:r>
              <a:endParaRPr lang="en-US" dirty="0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14800" y="3810000"/>
              <a:ext cx="3811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352800" y="4114800"/>
              <a:ext cx="20574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Typically derived from </a:t>
              </a:r>
            </a:p>
            <a:p>
              <a:pPr algn="ctr"/>
              <a:r>
                <a:rPr lang="en-US" dirty="0" smtClean="0"/>
                <a:t> action principle or </a:t>
              </a:r>
              <a:r>
                <a:rPr lang="en-US" dirty="0" smtClean="0"/>
                <a:t>e</a:t>
              </a:r>
              <a:r>
                <a:rPr lang="en-US" dirty="0" smtClean="0"/>
                <a:t>quation </a:t>
              </a:r>
              <a:r>
                <a:rPr lang="en-US" dirty="0" smtClean="0"/>
                <a:t>of </a:t>
              </a:r>
              <a:r>
                <a:rPr lang="en-US" dirty="0" smtClean="0"/>
                <a:t>motion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6600" y="4343400"/>
            <a:ext cx="2209800" cy="1676400"/>
            <a:chOff x="3352800" y="1447800"/>
            <a:chExt cx="2209800" cy="1676400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400" y="1981200"/>
              <a:ext cx="3811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3352800" y="1447800"/>
              <a:ext cx="2133600" cy="1676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1600200"/>
              <a:ext cx="141231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Einstein Tensor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5200" y="2438400"/>
              <a:ext cx="20574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Measures volume distortions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5000" y="1143000"/>
            <a:ext cx="2895600" cy="3048000"/>
            <a:chOff x="5715000" y="1219200"/>
            <a:chExt cx="2895600" cy="3048000"/>
          </a:xfrm>
        </p:grpSpPr>
        <p:pic>
          <p:nvPicPr>
            <p:cNvPr id="24" name="Picture 2" descr="H:\Graviton\Geodesic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5000" y="1219200"/>
              <a:ext cx="2863911" cy="2880000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>
              <a:off x="5715000" y="1295400"/>
              <a:ext cx="2895600" cy="2971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29400" y="3886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Geodesics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800" y="4343400"/>
            <a:ext cx="2209800" cy="1676400"/>
            <a:chOff x="685800" y="4343400"/>
            <a:chExt cx="2209800" cy="1676400"/>
          </a:xfrm>
        </p:grpSpPr>
        <p:sp>
          <p:nvSpPr>
            <p:cNvPr id="27" name="Rectangle 26"/>
            <p:cNvSpPr/>
            <p:nvPr/>
          </p:nvSpPr>
          <p:spPr>
            <a:xfrm>
              <a:off x="685800" y="4343400"/>
              <a:ext cx="2133600" cy="1676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3000" y="4419600"/>
              <a:ext cx="123719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Cosmological</a:t>
              </a:r>
            </a:p>
            <a:p>
              <a:pPr algn="ctr"/>
              <a:r>
                <a:rPr lang="en-US" dirty="0" smtClean="0"/>
                <a:t>Constant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0" y="5334000"/>
              <a:ext cx="20574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Vacuum energy of </a:t>
              </a:r>
            </a:p>
            <a:p>
              <a:pPr algn="ctr"/>
              <a:r>
                <a:rPr lang="en-US" dirty="0" smtClean="0"/>
                <a:t>free space.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76400" y="4953000"/>
              <a:ext cx="168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 Detector</a:t>
            </a:r>
            <a:endParaRPr lang="en-US" dirty="0"/>
          </a:p>
        </p:txBody>
      </p:sp>
      <p:pic>
        <p:nvPicPr>
          <p:cNvPr id="5122" name="Picture 2" descr="H:\Graviton\MiniGRAIL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3810000" cy="45529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8194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MiniGrail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Graviton\si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4495800" cy="2630491"/>
          </a:xfrm>
          <a:prstGeom prst="rect">
            <a:avLst/>
          </a:prstGeom>
          <a:noFill/>
        </p:spPr>
      </p:pic>
      <p:pic>
        <p:nvPicPr>
          <p:cNvPr id="5" name="Picture 2" descr="C:\Documents and Settings\Vishal\Desktop\Li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038600"/>
            <a:ext cx="4219575" cy="25146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Interferometric Detector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Electromagnetism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3429000"/>
            <a:ext cx="685800" cy="1588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33400" y="2057400"/>
            <a:ext cx="2438400" cy="3200400"/>
            <a:chOff x="990600" y="2057400"/>
            <a:chExt cx="2438400" cy="3200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1600" y="2667000"/>
              <a:ext cx="1609412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990600" y="2057400"/>
              <a:ext cx="24384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4615" y="2161401"/>
              <a:ext cx="226818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Vacuum</a:t>
              </a:r>
            </a:p>
            <a:p>
              <a:pPr algn="ctr"/>
              <a:r>
                <a:rPr lang="en-US" dirty="0" smtClean="0"/>
                <a:t>Maxwell Field Equations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86200" y="2057400"/>
            <a:ext cx="4038600" cy="3200400"/>
            <a:chOff x="3886200" y="2133600"/>
            <a:chExt cx="4038600" cy="3200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14800" y="2590800"/>
              <a:ext cx="3312766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5-Point Star 10"/>
            <p:cNvSpPr/>
            <p:nvPr/>
          </p:nvSpPr>
          <p:spPr>
            <a:xfrm rot="20017513">
              <a:off x="5428896" y="2138769"/>
              <a:ext cx="1752600" cy="1524000"/>
            </a:xfrm>
            <a:prstGeom prst="star5">
              <a:avLst/>
            </a:prstGeom>
            <a:solidFill>
              <a:srgbClr val="FFFF00">
                <a:alpha val="7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6200" y="2133600"/>
              <a:ext cx="40386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0068968">
              <a:off x="6049858" y="2860438"/>
              <a:ext cx="6070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Light!!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47244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Electromagnetic waves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Electromagnetism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2590800"/>
            <a:ext cx="1524000" cy="1588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33400" y="1447800"/>
            <a:ext cx="3124200" cy="2667000"/>
            <a:chOff x="533400" y="1447800"/>
            <a:chExt cx="3124200" cy="2667000"/>
          </a:xfrm>
        </p:grpSpPr>
        <p:sp>
          <p:nvSpPr>
            <p:cNvPr id="9" name="Rectangle 8"/>
            <p:cNvSpPr/>
            <p:nvPr/>
          </p:nvSpPr>
          <p:spPr>
            <a:xfrm>
              <a:off x="533400" y="1447800"/>
              <a:ext cx="3124200" cy="2667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0600" y="1676400"/>
              <a:ext cx="240777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Hamiltonian of Quantized</a:t>
              </a:r>
            </a:p>
            <a:p>
              <a:r>
                <a:rPr lang="en-US" dirty="0" smtClean="0"/>
                <a:t>	Field</a:t>
              </a:r>
              <a:endParaRPr lang="en-US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2362200"/>
              <a:ext cx="1561765" cy="45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3200400"/>
              <a:ext cx="2745000" cy="45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1828800" y="2819400"/>
              <a:ext cx="59490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where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3733800"/>
              <a:ext cx="225029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(Harmonic oscillators !!)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200" y="4572000"/>
            <a:ext cx="4343400" cy="990600"/>
            <a:chOff x="533400" y="3886200"/>
            <a:chExt cx="4343400" cy="990600"/>
          </a:xfrm>
        </p:grpSpPr>
        <p:sp>
          <p:nvSpPr>
            <p:cNvPr id="19" name="Rectangle 18"/>
            <p:cNvSpPr/>
            <p:nvPr/>
          </p:nvSpPr>
          <p:spPr>
            <a:xfrm>
              <a:off x="533400" y="3886200"/>
              <a:ext cx="4343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600" y="3962400"/>
              <a:ext cx="215860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err="1" smtClean="0"/>
                <a:t>Eigenstates</a:t>
              </a:r>
              <a:r>
                <a:rPr lang="en-US" dirty="0" smtClean="0"/>
                <a:t> and Energy</a:t>
              </a:r>
              <a:endParaRPr lang="en-US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4343400"/>
              <a:ext cx="4159460" cy="45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5486400" y="1447800"/>
            <a:ext cx="3200400" cy="2743200"/>
            <a:chOff x="4876800" y="1295400"/>
            <a:chExt cx="3200400" cy="2743200"/>
          </a:xfrm>
        </p:grpSpPr>
        <p:sp>
          <p:nvSpPr>
            <p:cNvPr id="11" name="5-Point Star 10"/>
            <p:cNvSpPr/>
            <p:nvPr/>
          </p:nvSpPr>
          <p:spPr>
            <a:xfrm rot="20017513">
              <a:off x="6038496" y="1300569"/>
              <a:ext cx="1752600" cy="1524000"/>
            </a:xfrm>
            <a:prstGeom prst="star5">
              <a:avLst/>
            </a:prstGeom>
            <a:solidFill>
              <a:srgbClr val="FFFF00">
                <a:alpha val="7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1295400"/>
              <a:ext cx="3124200" cy="2743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0068968">
              <a:off x="6491741" y="1937484"/>
              <a:ext cx="92108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Photons!!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1447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Particles</a:t>
              </a:r>
              <a:endParaRPr lang="en-US" dirty="0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1600" y="2057400"/>
              <a:ext cx="7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4953000" y="3048000"/>
              <a:ext cx="312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is the occupation number of the mode </a:t>
              </a:r>
              <a:r>
                <a:rPr lang="en-US" dirty="0" smtClean="0">
                  <a:latin typeface="Symbol" pitchFamily="18" charset="2"/>
                </a:rPr>
                <a:t>a</a:t>
              </a:r>
              <a:r>
                <a:rPr lang="en-US" dirty="0" smtClean="0"/>
                <a:t> </a:t>
              </a:r>
              <a:r>
                <a:rPr lang="en-US" dirty="0" err="1" smtClean="0"/>
                <a:t>ie</a:t>
              </a:r>
              <a:r>
                <a:rPr lang="en-US" dirty="0" smtClean="0"/>
                <a:t>. we have n photons with momentum k.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6400" y="4572000"/>
            <a:ext cx="3200400" cy="1143000"/>
            <a:chOff x="5486400" y="4876800"/>
            <a:chExt cx="3200400" cy="1143000"/>
          </a:xfrm>
        </p:grpSpPr>
        <p:sp>
          <p:nvSpPr>
            <p:cNvPr id="26" name="TextBox 25"/>
            <p:cNvSpPr txBox="1"/>
            <p:nvPr/>
          </p:nvSpPr>
          <p:spPr>
            <a:xfrm>
              <a:off x="5562600" y="4953000"/>
              <a:ext cx="312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Photons are spin one Bosons because they arise from the quantization of a vector field.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876800"/>
              <a:ext cx="31242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Relativity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57200" y="4114800"/>
            <a:ext cx="8153400" cy="2438400"/>
            <a:chOff x="457200" y="4114800"/>
            <a:chExt cx="8153400" cy="2438400"/>
          </a:xfrm>
        </p:grpSpPr>
        <p:sp>
          <p:nvSpPr>
            <p:cNvPr id="24" name="TextBox 23"/>
            <p:cNvSpPr txBox="1"/>
            <p:nvPr/>
          </p:nvSpPr>
          <p:spPr>
            <a:xfrm>
              <a:off x="609600" y="4191000"/>
              <a:ext cx="73914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Set of 10 coupled, non-linear, hyperbolic-elliptical PDEs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Linearize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Weak field, low velocity limit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5105400"/>
              <a:ext cx="194823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9600" y="4953000"/>
              <a:ext cx="315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0" name="Group 49"/>
            <p:cNvGrpSpPr/>
            <p:nvPr/>
          </p:nvGrpSpPr>
          <p:grpSpPr>
            <a:xfrm>
              <a:off x="838200" y="5495544"/>
              <a:ext cx="641073" cy="925854"/>
              <a:chOff x="838200" y="5495544"/>
              <a:chExt cx="641073" cy="925854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1156716" y="5495544"/>
                <a:ext cx="286512" cy="441960"/>
              </a:xfrm>
              <a:custGeom>
                <a:avLst/>
                <a:gdLst>
                  <a:gd name="connsiteX0" fmla="*/ 251460 w 286512"/>
                  <a:gd name="connsiteY0" fmla="*/ 0 h 441960"/>
                  <a:gd name="connsiteX1" fmla="*/ 251460 w 286512"/>
                  <a:gd name="connsiteY1" fmla="*/ 246888 h 441960"/>
                  <a:gd name="connsiteX2" fmla="*/ 41148 w 286512"/>
                  <a:gd name="connsiteY2" fmla="*/ 411480 h 441960"/>
                  <a:gd name="connsiteX3" fmla="*/ 4572 w 286512"/>
                  <a:gd name="connsiteY3" fmla="*/ 429768 h 44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12" h="441960">
                    <a:moveTo>
                      <a:pt x="251460" y="0"/>
                    </a:moveTo>
                    <a:cubicBezTo>
                      <a:pt x="268986" y="89154"/>
                      <a:pt x="286512" y="178308"/>
                      <a:pt x="251460" y="246888"/>
                    </a:cubicBezTo>
                    <a:cubicBezTo>
                      <a:pt x="216408" y="315468"/>
                      <a:pt x="82296" y="381000"/>
                      <a:pt x="41148" y="411480"/>
                    </a:cubicBezTo>
                    <a:cubicBezTo>
                      <a:pt x="0" y="441960"/>
                      <a:pt x="2286" y="435864"/>
                      <a:pt x="4572" y="429768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38200" y="5867400"/>
                <a:ext cx="641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curved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part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057400" y="5495544"/>
              <a:ext cx="389530" cy="925854"/>
              <a:chOff x="2057400" y="5495544"/>
              <a:chExt cx="389530" cy="925854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212848" y="5495544"/>
                <a:ext cx="0" cy="384048"/>
              </a:xfrm>
              <a:custGeom>
                <a:avLst/>
                <a:gdLst>
                  <a:gd name="connsiteX0" fmla="*/ 0 w 0"/>
                  <a:gd name="connsiteY0" fmla="*/ 0 h 384048"/>
                  <a:gd name="connsiteX1" fmla="*/ 0 w 0"/>
                  <a:gd name="connsiteY1" fmla="*/ 374904 h 384048"/>
                  <a:gd name="connsiteX2" fmla="*/ 0 w 0"/>
                  <a:gd name="connsiteY2" fmla="*/ 374904 h 384048"/>
                  <a:gd name="connsiteX3" fmla="*/ 0 w 0"/>
                  <a:gd name="connsiteY3" fmla="*/ 384048 h 38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4048">
                    <a:moveTo>
                      <a:pt x="0" y="0"/>
                    </a:moveTo>
                    <a:lnTo>
                      <a:pt x="0" y="374904"/>
                    </a:lnTo>
                    <a:lnTo>
                      <a:pt x="0" y="374904"/>
                    </a:lnTo>
                    <a:lnTo>
                      <a:pt x="0" y="384048"/>
                    </a:lnTo>
                  </a:path>
                </a:pathLst>
              </a:custGeom>
              <a:ln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57400" y="5867400"/>
                <a:ext cx="3895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flat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part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895600" y="5541264"/>
              <a:ext cx="1200137" cy="880134"/>
              <a:chOff x="2895600" y="5541264"/>
              <a:chExt cx="1200137" cy="880134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936748" y="5541264"/>
                <a:ext cx="492252" cy="326136"/>
              </a:xfrm>
              <a:custGeom>
                <a:avLst/>
                <a:gdLst>
                  <a:gd name="connsiteX0" fmla="*/ 44196 w 501396"/>
                  <a:gd name="connsiteY0" fmla="*/ 0 h 414528"/>
                  <a:gd name="connsiteX1" fmla="*/ 62484 w 501396"/>
                  <a:gd name="connsiteY1" fmla="*/ 228600 h 414528"/>
                  <a:gd name="connsiteX2" fmla="*/ 419100 w 501396"/>
                  <a:gd name="connsiteY2" fmla="*/ 384048 h 414528"/>
                  <a:gd name="connsiteX3" fmla="*/ 501396 w 501396"/>
                  <a:gd name="connsiteY3" fmla="*/ 411480 h 4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1396" h="414528">
                    <a:moveTo>
                      <a:pt x="44196" y="0"/>
                    </a:moveTo>
                    <a:cubicBezTo>
                      <a:pt x="22098" y="82296"/>
                      <a:pt x="0" y="164592"/>
                      <a:pt x="62484" y="228600"/>
                    </a:cubicBezTo>
                    <a:cubicBezTo>
                      <a:pt x="124968" y="292608"/>
                      <a:pt x="345948" y="353568"/>
                      <a:pt x="419100" y="384048"/>
                    </a:cubicBezTo>
                    <a:cubicBezTo>
                      <a:pt x="492252" y="414528"/>
                      <a:pt x="496824" y="413004"/>
                      <a:pt x="501396" y="41148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95600" y="5867400"/>
                <a:ext cx="12001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small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perturbation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57200" y="4114800"/>
              <a:ext cx="8153400" cy="2438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962400" y="5257800"/>
              <a:ext cx="685800" cy="1588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5181600" y="5388864"/>
              <a:ext cx="1574150" cy="880134"/>
              <a:chOff x="4876800" y="5388864"/>
              <a:chExt cx="1574150" cy="880134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4917948" y="5388864"/>
                <a:ext cx="720852" cy="402336"/>
              </a:xfrm>
              <a:custGeom>
                <a:avLst/>
                <a:gdLst>
                  <a:gd name="connsiteX0" fmla="*/ 44196 w 501396"/>
                  <a:gd name="connsiteY0" fmla="*/ 0 h 414528"/>
                  <a:gd name="connsiteX1" fmla="*/ 62484 w 501396"/>
                  <a:gd name="connsiteY1" fmla="*/ 228600 h 414528"/>
                  <a:gd name="connsiteX2" fmla="*/ 419100 w 501396"/>
                  <a:gd name="connsiteY2" fmla="*/ 384048 h 414528"/>
                  <a:gd name="connsiteX3" fmla="*/ 501396 w 501396"/>
                  <a:gd name="connsiteY3" fmla="*/ 411480 h 4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1396" h="414528">
                    <a:moveTo>
                      <a:pt x="44196" y="0"/>
                    </a:moveTo>
                    <a:cubicBezTo>
                      <a:pt x="22098" y="82296"/>
                      <a:pt x="0" y="164592"/>
                      <a:pt x="62484" y="228600"/>
                    </a:cubicBezTo>
                    <a:cubicBezTo>
                      <a:pt x="124968" y="292608"/>
                      <a:pt x="345948" y="353568"/>
                      <a:pt x="419100" y="384048"/>
                    </a:cubicBezTo>
                    <a:cubicBezTo>
                      <a:pt x="492252" y="414528"/>
                      <a:pt x="496824" y="413004"/>
                      <a:pt x="501396" y="41148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876800" y="5715000"/>
                <a:ext cx="15741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function of small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perturbation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81000" y="1371600"/>
            <a:ext cx="8305800" cy="2700992"/>
            <a:chOff x="381000" y="1371600"/>
            <a:chExt cx="8305800" cy="2700992"/>
          </a:xfrm>
        </p:grpSpPr>
        <p:grpSp>
          <p:nvGrpSpPr>
            <p:cNvPr id="68" name="Group 67"/>
            <p:cNvGrpSpPr/>
            <p:nvPr/>
          </p:nvGrpSpPr>
          <p:grpSpPr>
            <a:xfrm>
              <a:off x="3276600" y="1371600"/>
              <a:ext cx="2209800" cy="2700992"/>
              <a:chOff x="3276600" y="3886200"/>
              <a:chExt cx="2209800" cy="2700992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81400" y="4267200"/>
                <a:ext cx="1503529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886200" y="3962400"/>
                <a:ext cx="950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Geodesics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76600" y="3886200"/>
                <a:ext cx="2209800" cy="2438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29000" y="4648200"/>
                <a:ext cx="2057400" cy="1938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When no ‘forces’ are acting on a body, it travels along a geodesic!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Fancy Newton’s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      1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Law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81000" y="1371600"/>
              <a:ext cx="2286000" cy="2507397"/>
              <a:chOff x="457200" y="2133600"/>
              <a:chExt cx="2286000" cy="250739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85800" y="3810000"/>
                <a:ext cx="185108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These replace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Galilean Transforms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57200" y="2133600"/>
                <a:ext cx="2286000" cy="2438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62000" y="2209800"/>
                <a:ext cx="1788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Lorentz Transforms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38200" y="3429000"/>
                <a:ext cx="1600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 Lorentz matrices</a:t>
                </a:r>
                <a:endParaRPr lang="en-US" dirty="0"/>
              </a:p>
            </p:txBody>
          </p:sp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38200" y="2514600"/>
                <a:ext cx="145894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71600" y="3048000"/>
                <a:ext cx="45473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3" name="Plus 72"/>
            <p:cNvSpPr>
              <a:spLocks noChangeAspect="1"/>
            </p:cNvSpPr>
            <p:nvPr/>
          </p:nvSpPr>
          <p:spPr>
            <a:xfrm>
              <a:off x="2819400" y="2362200"/>
              <a:ext cx="360000" cy="3600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lus 73"/>
            <p:cNvSpPr>
              <a:spLocks noChangeAspect="1"/>
            </p:cNvSpPr>
            <p:nvPr/>
          </p:nvSpPr>
          <p:spPr>
            <a:xfrm>
              <a:off x="5562600" y="2362200"/>
              <a:ext cx="360000" cy="3600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019800" y="1371600"/>
              <a:ext cx="2667000" cy="2604195"/>
              <a:chOff x="6019800" y="1371600"/>
              <a:chExt cx="2667000" cy="260419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019800" y="1371600"/>
                <a:ext cx="2667000" cy="2438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248400" y="1447800"/>
                <a:ext cx="21278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Einstein Field Equation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324600" y="2590800"/>
                <a:ext cx="2057400" cy="1384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‘Or how we create gravity!’ –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Replaces Newton’s Law of Universal Gravitation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324600" y="2209800"/>
                <a:ext cx="20574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 ‘Force’ = Geometry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142653" y="1838131"/>
                <a:ext cx="2456471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Gravity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2667000"/>
            <a:ext cx="685800" cy="1588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86200" y="2057400"/>
            <a:ext cx="4038600" cy="1828800"/>
            <a:chOff x="3886200" y="2057400"/>
            <a:chExt cx="4038600" cy="1828800"/>
          </a:xfrm>
        </p:grpSpPr>
        <p:sp>
          <p:nvSpPr>
            <p:cNvPr id="18" name="4-Point Star 17"/>
            <p:cNvSpPr/>
            <p:nvPr/>
          </p:nvSpPr>
          <p:spPr>
            <a:xfrm rot="20092950">
              <a:off x="5525032" y="2117366"/>
              <a:ext cx="1620000" cy="1620000"/>
            </a:xfrm>
            <a:prstGeom prst="star4">
              <a:avLst/>
            </a:prstGeom>
            <a:solidFill>
              <a:srgbClr val="FFC0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6200" y="2057400"/>
              <a:ext cx="4038600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0068968">
              <a:off x="5907554" y="2809657"/>
              <a:ext cx="78015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G-Light?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2400" y="3429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Gravitational waves</a:t>
              </a:r>
              <a:endParaRPr lang="en-US" dirty="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2819400"/>
              <a:ext cx="8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/>
          <p:cNvGrpSpPr/>
          <p:nvPr/>
        </p:nvGrpSpPr>
        <p:grpSpPr>
          <a:xfrm>
            <a:off x="533400" y="2057400"/>
            <a:ext cx="2438400" cy="1828800"/>
            <a:chOff x="533400" y="2057400"/>
            <a:chExt cx="2438400" cy="1828800"/>
          </a:xfrm>
        </p:grpSpPr>
        <p:sp>
          <p:nvSpPr>
            <p:cNvPr id="9" name="Rectangle 8"/>
            <p:cNvSpPr/>
            <p:nvPr/>
          </p:nvSpPr>
          <p:spPr>
            <a:xfrm>
              <a:off x="533400" y="2057400"/>
              <a:ext cx="2438400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415" y="2161401"/>
              <a:ext cx="221759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Vacuum</a:t>
              </a:r>
            </a:p>
            <a:p>
              <a:pPr algn="ctr"/>
              <a:r>
                <a:rPr lang="en-US" dirty="0" smtClean="0"/>
                <a:t>Einstein Field Equations</a:t>
              </a:r>
              <a:endParaRPr lang="en-US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2743200"/>
              <a:ext cx="95294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609600" y="3276601"/>
              <a:ext cx="2330382" cy="533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 smtClean="0"/>
                <a:t>Weak field – low velocity</a:t>
              </a:r>
            </a:p>
            <a:p>
              <a:pPr algn="ctr"/>
              <a:r>
                <a:rPr lang="en-US" dirty="0" err="1" smtClean="0"/>
                <a:t>Linearized</a:t>
              </a:r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19200" y="4419600"/>
            <a:ext cx="6019800" cy="1828800"/>
            <a:chOff x="1219200" y="4419600"/>
            <a:chExt cx="601980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219200" y="4419600"/>
              <a:ext cx="6019800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1600" y="4800600"/>
              <a:ext cx="5813899" cy="1384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1993 Noble Prize – Russell </a:t>
              </a:r>
              <a:r>
                <a:rPr lang="en-US" dirty="0" err="1" smtClean="0"/>
                <a:t>Hulse</a:t>
              </a:r>
              <a:r>
                <a:rPr lang="en-US" dirty="0" smtClean="0"/>
                <a:t> &amp; John Taylor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b="1" dirty="0" smtClean="0"/>
                <a:t>PSR B1913+16</a:t>
              </a:r>
              <a:r>
                <a:rPr lang="en-US" dirty="0" smtClean="0"/>
                <a:t>: Binary star with pulsar as one component.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Strong emitter of gravitational radiation.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Orbit decays as predicted by loss of energy due to G-waves in</a:t>
              </a:r>
            </a:p>
            <a:p>
              <a:r>
                <a:rPr lang="en-US" dirty="0" smtClean="0"/>
                <a:t>accordance with GR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5200" y="4495800"/>
              <a:ext cx="13585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Do They Exist?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5562599" y="1600200"/>
            <a:ext cx="3356113" cy="2438400"/>
            <a:chOff x="4111336" y="1600200"/>
            <a:chExt cx="3508664" cy="2133600"/>
          </a:xfrm>
        </p:grpSpPr>
        <p:sp>
          <p:nvSpPr>
            <p:cNvPr id="59" name="Rectangle 58"/>
            <p:cNvSpPr/>
            <p:nvPr/>
          </p:nvSpPr>
          <p:spPr>
            <a:xfrm>
              <a:off x="4111336" y="1600200"/>
              <a:ext cx="3505200" cy="2133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67200" y="1676401"/>
              <a:ext cx="3352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Amplitude (h): Fraction of stretching or squeezing.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Frequency (</a:t>
              </a:r>
              <a:r>
                <a:rPr lang="en-US" dirty="0" smtClean="0">
                  <a:latin typeface="Symbol" pitchFamily="18" charset="2"/>
                </a:rPr>
                <a:t>n</a:t>
              </a:r>
              <a:r>
                <a:rPr lang="en-US" dirty="0" smtClean="0"/>
                <a:t>): 1/Time between two max squeezes.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Wavelength (</a:t>
              </a:r>
              <a:r>
                <a:rPr lang="en-US" dirty="0" smtClean="0">
                  <a:latin typeface="Symbol" pitchFamily="18" charset="2"/>
                </a:rPr>
                <a:t>l</a:t>
              </a:r>
              <a:r>
                <a:rPr lang="en-US" dirty="0" smtClean="0"/>
                <a:t>): Distance along wave between two max squeezes.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Speed (c): Speed of light.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2400" y="1600200"/>
            <a:ext cx="5257800" cy="2438400"/>
            <a:chOff x="228600" y="1600200"/>
            <a:chExt cx="5257800" cy="2438400"/>
          </a:xfrm>
        </p:grpSpPr>
        <p:sp>
          <p:nvSpPr>
            <p:cNvPr id="47" name="Rectangle 46"/>
            <p:cNvSpPr/>
            <p:nvPr/>
          </p:nvSpPr>
          <p:spPr>
            <a:xfrm>
              <a:off x="228600" y="1600200"/>
              <a:ext cx="5257800" cy="2438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81001" y="1752600"/>
              <a:ext cx="2384221" cy="1977081"/>
              <a:chOff x="4267200" y="2057400"/>
              <a:chExt cx="3583782" cy="29718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638800" y="2057400"/>
                <a:ext cx="2212182" cy="2971800"/>
                <a:chOff x="5333206" y="2057400"/>
                <a:chExt cx="2212182" cy="297180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4381500" y="3009900"/>
                  <a:ext cx="1905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334000" y="2057400"/>
                  <a:ext cx="2209800" cy="1066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6592094" y="4075906"/>
                  <a:ext cx="1905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334000" y="3962400"/>
                  <a:ext cx="2209800" cy="1066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4267200" y="3265932"/>
                <a:ext cx="2362200" cy="1153668"/>
                <a:chOff x="4267200" y="3265932"/>
                <a:chExt cx="2362200" cy="1153668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10800000" flipV="1">
                  <a:off x="4267200" y="3429000"/>
                  <a:ext cx="236220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Freeform 33"/>
                <p:cNvSpPr/>
                <p:nvPr/>
              </p:nvSpPr>
              <p:spPr>
                <a:xfrm>
                  <a:off x="4352544" y="3643884"/>
                  <a:ext cx="1132332" cy="775716"/>
                </a:xfrm>
                <a:custGeom>
                  <a:avLst/>
                  <a:gdLst>
                    <a:gd name="connsiteX0" fmla="*/ 0 w 1132332"/>
                    <a:gd name="connsiteY0" fmla="*/ 507492 h 775716"/>
                    <a:gd name="connsiteX1" fmla="*/ 265176 w 1132332"/>
                    <a:gd name="connsiteY1" fmla="*/ 41148 h 775716"/>
                    <a:gd name="connsiteX2" fmla="*/ 886968 w 1132332"/>
                    <a:gd name="connsiteY2" fmla="*/ 754380 h 775716"/>
                    <a:gd name="connsiteX3" fmla="*/ 1097280 w 1132332"/>
                    <a:gd name="connsiteY3" fmla="*/ 169164 h 775716"/>
                    <a:gd name="connsiteX4" fmla="*/ 1097280 w 1132332"/>
                    <a:gd name="connsiteY4" fmla="*/ 150876 h 77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2332" h="775716">
                      <a:moveTo>
                        <a:pt x="0" y="507492"/>
                      </a:moveTo>
                      <a:cubicBezTo>
                        <a:pt x="58674" y="253746"/>
                        <a:pt x="117348" y="0"/>
                        <a:pt x="265176" y="41148"/>
                      </a:cubicBezTo>
                      <a:cubicBezTo>
                        <a:pt x="413004" y="82296"/>
                        <a:pt x="748284" y="733044"/>
                        <a:pt x="886968" y="754380"/>
                      </a:cubicBezTo>
                      <a:cubicBezTo>
                        <a:pt x="1025652" y="775716"/>
                        <a:pt x="1062228" y="269748"/>
                        <a:pt x="1097280" y="169164"/>
                      </a:cubicBezTo>
                      <a:cubicBezTo>
                        <a:pt x="1132332" y="68580"/>
                        <a:pt x="1114806" y="109728"/>
                        <a:pt x="1097280" y="150876"/>
                      </a:cubicBezTo>
                    </a:path>
                  </a:pathLst>
                </a:cu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5465064" y="3265932"/>
                  <a:ext cx="1132332" cy="775716"/>
                </a:xfrm>
                <a:custGeom>
                  <a:avLst/>
                  <a:gdLst>
                    <a:gd name="connsiteX0" fmla="*/ 0 w 1132332"/>
                    <a:gd name="connsiteY0" fmla="*/ 507492 h 775716"/>
                    <a:gd name="connsiteX1" fmla="*/ 265176 w 1132332"/>
                    <a:gd name="connsiteY1" fmla="*/ 41148 h 775716"/>
                    <a:gd name="connsiteX2" fmla="*/ 886968 w 1132332"/>
                    <a:gd name="connsiteY2" fmla="*/ 754380 h 775716"/>
                    <a:gd name="connsiteX3" fmla="*/ 1097280 w 1132332"/>
                    <a:gd name="connsiteY3" fmla="*/ 169164 h 775716"/>
                    <a:gd name="connsiteX4" fmla="*/ 1097280 w 1132332"/>
                    <a:gd name="connsiteY4" fmla="*/ 150876 h 77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2332" h="775716">
                      <a:moveTo>
                        <a:pt x="0" y="507492"/>
                      </a:moveTo>
                      <a:cubicBezTo>
                        <a:pt x="58674" y="253746"/>
                        <a:pt x="117348" y="0"/>
                        <a:pt x="265176" y="41148"/>
                      </a:cubicBezTo>
                      <a:cubicBezTo>
                        <a:pt x="413004" y="82296"/>
                        <a:pt x="748284" y="733044"/>
                        <a:pt x="886968" y="754380"/>
                      </a:cubicBezTo>
                      <a:cubicBezTo>
                        <a:pt x="1025652" y="775716"/>
                        <a:pt x="1062228" y="269748"/>
                        <a:pt x="1097280" y="169164"/>
                      </a:cubicBezTo>
                      <a:cubicBezTo>
                        <a:pt x="1132332" y="68580"/>
                        <a:pt x="1114806" y="109728"/>
                        <a:pt x="1097280" y="150876"/>
                      </a:cubicBezTo>
                    </a:path>
                  </a:pathLst>
                </a:cu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 rot="1741247">
                <a:off x="6106184" y="3058107"/>
                <a:ext cx="925092" cy="762000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124200" y="1752600"/>
              <a:ext cx="2229823" cy="978932"/>
              <a:chOff x="3124200" y="1752600"/>
              <a:chExt cx="2229823" cy="978932"/>
            </a:xfrm>
          </p:grpSpPr>
          <p:sp>
            <p:nvSpPr>
              <p:cNvPr id="48" name="Oval 47"/>
              <p:cNvSpPr/>
              <p:nvPr/>
            </p:nvSpPr>
            <p:spPr>
              <a:xfrm rot="5400000">
                <a:off x="3884422" y="1791856"/>
                <a:ext cx="479002" cy="479002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5400000">
                <a:off x="4875021" y="1757449"/>
                <a:ext cx="359252" cy="598753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5400000">
                <a:off x="3004449" y="1872351"/>
                <a:ext cx="598753" cy="359252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10800000">
                <a:off x="4439624" y="2045117"/>
                <a:ext cx="202778" cy="10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0800000">
                <a:off x="3601424" y="2045117"/>
                <a:ext cx="202778" cy="10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3505200" y="23622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 polarization</a:t>
                </a:r>
                <a:endParaRPr lang="en-US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048000" y="2895601"/>
              <a:ext cx="2229824" cy="978931"/>
              <a:chOff x="3048000" y="2895601"/>
              <a:chExt cx="2229824" cy="978931"/>
            </a:xfrm>
          </p:grpSpPr>
          <p:sp>
            <p:nvSpPr>
              <p:cNvPr id="63" name="Oval 62"/>
              <p:cNvSpPr/>
              <p:nvPr/>
            </p:nvSpPr>
            <p:spPr>
              <a:xfrm rot="5400000">
                <a:off x="3927972" y="2930007"/>
                <a:ext cx="479002" cy="479002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8100000">
                <a:off x="4918572" y="2895601"/>
                <a:ext cx="359252" cy="598753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8100000">
                <a:off x="3048000" y="3010503"/>
                <a:ext cx="598753" cy="359252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rot="10800000">
                <a:off x="4483174" y="3183268"/>
                <a:ext cx="202778" cy="10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0800000">
                <a:off x="3644974" y="3183268"/>
                <a:ext cx="202778" cy="10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3581400" y="35052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× polarization</a:t>
                </a:r>
                <a:endParaRPr lang="en-US" dirty="0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457200" y="4343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Produced by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Binary systems with neutron stars or black holes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Supernova </a:t>
            </a:r>
          </a:p>
          <a:p>
            <a:r>
              <a:rPr lang="en-US" dirty="0" smtClean="0"/>
              <a:t>Detected by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Weber Bar type detectors: 60s, 70s but still investigated – MiniGrail (The Netherlands)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Interferometric type: LIGO (US), CLIO (Japan), GEO 600 (Germany), VIRGO (Europe – Italy), TAMA 300 (Japan)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1371600"/>
            <a:ext cx="845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Quantization of gravitational field (</a:t>
            </a:r>
            <a:r>
              <a:rPr lang="en-US" dirty="0" smtClean="0">
                <a:solidFill>
                  <a:srgbClr val="FF0000"/>
                </a:solidFill>
              </a:rPr>
              <a:t>hasn’t been done yet</a:t>
            </a:r>
            <a:r>
              <a:rPr lang="en-US" dirty="0" smtClean="0"/>
              <a:t>) produces gravitons.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Massless tensor-gauge bosons.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Carry very little energy – might be impossible to detect.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G-wave is wave packet of gravitons just as EM-wave is wave packet of photons.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Polarization of gravitational waves invariant under rotations of 180 degrees.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Spin = 360/(Rotation angle under which polarization modes are invariant) = 360/180 = 2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Applies to EM waves (S = 360/360 = 1)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Not much known – more research required!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Planck Units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11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Length &amp;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Energy &amp; Mass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Simplifies forms of equations.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95600" y="2057400"/>
            <a:ext cx="3505200" cy="1447800"/>
            <a:chOff x="2895600" y="2057400"/>
            <a:chExt cx="3505200" cy="144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2286000"/>
              <a:ext cx="227584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895600" y="2057400"/>
              <a:ext cx="35052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498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Gravitational Waves  (&amp; Gravitons ?)</vt:lpstr>
      <vt:lpstr>Classical Electromagnetism</vt:lpstr>
      <vt:lpstr>Quantum Electromagnetism</vt:lpstr>
      <vt:lpstr>General Relativity</vt:lpstr>
      <vt:lpstr>Classical Gravity</vt:lpstr>
      <vt:lpstr>Gravitational Waves</vt:lpstr>
      <vt:lpstr>Gravitons</vt:lpstr>
      <vt:lpstr>Fin</vt:lpstr>
      <vt:lpstr>Planck Units</vt:lpstr>
      <vt:lpstr>Quantized Hamiltonian of EM Field</vt:lpstr>
      <vt:lpstr>Metric</vt:lpstr>
      <vt:lpstr>Curvature I</vt:lpstr>
      <vt:lpstr>Curvature II</vt:lpstr>
      <vt:lpstr>Weber Detector</vt:lpstr>
      <vt:lpstr>Interferometric Detector</vt:lpstr>
    </vt:vector>
  </TitlesOfParts>
  <Company>Drexel 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Gravitons</dc:title>
  <dc:creator>Vishal Kasliwal</dc:creator>
  <cp:lastModifiedBy>Vishal Kasliwal</cp:lastModifiedBy>
  <cp:revision>50</cp:revision>
  <dcterms:created xsi:type="dcterms:W3CDTF">2008-12-03T21:27:37Z</dcterms:created>
  <dcterms:modified xsi:type="dcterms:W3CDTF">2008-12-04T14:35:37Z</dcterms:modified>
</cp:coreProperties>
</file>