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0" r:id="rId2"/>
    <p:sldId id="358" r:id="rId3"/>
    <p:sldId id="357" r:id="rId4"/>
    <p:sldId id="356" r:id="rId5"/>
    <p:sldId id="350" r:id="rId6"/>
    <p:sldId id="353" r:id="rId7"/>
    <p:sldId id="338" r:id="rId8"/>
    <p:sldId id="364" r:id="rId9"/>
    <p:sldId id="363" r:id="rId10"/>
    <p:sldId id="365" r:id="rId11"/>
    <p:sldId id="342" r:id="rId12"/>
    <p:sldId id="366" r:id="rId13"/>
    <p:sldId id="343" r:id="rId14"/>
    <p:sldId id="344" r:id="rId15"/>
    <p:sldId id="355" r:id="rId16"/>
    <p:sldId id="345" r:id="rId17"/>
    <p:sldId id="361" r:id="rId18"/>
    <p:sldId id="346" r:id="rId19"/>
    <p:sldId id="347" r:id="rId20"/>
    <p:sldId id="348" r:id="rId21"/>
    <p:sldId id="352" r:id="rId22"/>
    <p:sldId id="362" r:id="rId23"/>
    <p:sldId id="35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 autoAdjust="0"/>
    <p:restoredTop sz="93767" autoAdjust="0"/>
  </p:normalViewPr>
  <p:slideViewPr>
    <p:cSldViewPr>
      <p:cViewPr varScale="1">
        <p:scale>
          <a:sx n="103" d="100"/>
          <a:sy n="103" d="100"/>
        </p:scale>
        <p:origin x="-9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3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E041-6580-4863-9F71-C453F83D470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0A6E-3E3F-4E6A-855E-4F4B985A0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SDSS  (2.5m)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SDSS  (2.5m)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Z=.0583 -&gt; distance = 245 </a:t>
            </a:r>
            <a:r>
              <a:rPr lang="en-US" dirty="0" err="1" smtClean="0"/>
              <a:t>Mpc</a:t>
            </a:r>
            <a:r>
              <a:rPr lang="en-US" dirty="0" smtClean="0"/>
              <a:t> = 800 </a:t>
            </a:r>
            <a:r>
              <a:rPr lang="en-US" dirty="0" err="1" smtClean="0"/>
              <a:t>Mly</a:t>
            </a:r>
            <a:r>
              <a:rPr lang="en-US" dirty="0" smtClean="0"/>
              <a:t> (Ho=71 km/s/</a:t>
            </a:r>
            <a:r>
              <a:rPr lang="en-US" dirty="0" err="1" smtClean="0"/>
              <a:t>Mpc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 min x 3 filters = 9 hrs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 min x 3 filters = 9 hrs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4E71EF-C2DE-4E32-AB50-395126696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507A-B03C-42D4-8557-095CEBB5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163E-B414-4678-9DE7-4978DEF31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0895-EB62-4E23-BD76-F3D3760FE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66EB74-ECDF-4C91-A9CC-0C9DB12A3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EED-E001-4BD4-B39E-7EEACFFE7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F3C-8564-46B9-972E-2800E6281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2AB2-6E66-4AA5-B45A-3883F6A9D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039-8B54-4272-8007-E738E3EE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9879-1877-4175-8054-8F61F171E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A59DE0-EED9-4C92-A66F-014D7D7E6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39478E-55FB-495D-948E-D16265636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19400" y="3505200"/>
            <a:ext cx="2895600" cy="1905000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Dick Steinberg</a:t>
            </a:r>
          </a:p>
          <a:p>
            <a:pPr algn="ctr">
              <a:buNone/>
            </a:pPr>
            <a:r>
              <a:rPr lang="en-US" dirty="0" smtClean="0"/>
              <a:t>DVAA</a:t>
            </a:r>
          </a:p>
          <a:p>
            <a:pPr algn="ctr">
              <a:buNone/>
            </a:pPr>
            <a:r>
              <a:rPr lang="en-US" dirty="0" smtClean="0"/>
              <a:t>July 13,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752600"/>
            <a:ext cx="5237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Voorwerp</a:t>
            </a:r>
            <a:r>
              <a:rPr lang="en-US" sz="3600" dirty="0" smtClean="0"/>
              <a:t>, </a:t>
            </a:r>
          </a:p>
          <a:p>
            <a:pPr algn="ctr"/>
            <a:r>
              <a:rPr lang="en-US" sz="3600" dirty="0" smtClean="0"/>
              <a:t>a New Class of Objects?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629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Spectrum of </a:t>
            </a:r>
            <a:r>
              <a:rPr lang="en-US" sz="3600" b="1" dirty="0" err="1" smtClean="0">
                <a:solidFill>
                  <a:srgbClr val="0070C0"/>
                </a:solidFill>
              </a:rPr>
              <a:t>Hanny’s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Voorwerp</a:t>
            </a:r>
            <a:r>
              <a:rPr lang="en-US" sz="3600" b="1" dirty="0" smtClean="0">
                <a:solidFill>
                  <a:srgbClr val="0070C0"/>
                </a:solidFill>
              </a:rPr>
              <a:t>  -  </a:t>
            </a:r>
            <a:r>
              <a:rPr lang="en-US" sz="2200" b="1" dirty="0" smtClean="0">
                <a:solidFill>
                  <a:schemeClr val="tx1"/>
                </a:solidFill>
              </a:rPr>
              <a:t>Keel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S Keel voorwerp spectrum - 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98508" cy="47301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is\Desktop\350px-Hs-2011-01-d-prin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990600"/>
            <a:ext cx="8991600" cy="471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172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12” Hyperion Reflector at Blue Mountain Vista Observatory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Hyperion%20-2011-09-09%20IMG_0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371600"/>
            <a:ext cx="3917244" cy="52445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Hanny’s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Voorwerp</a:t>
            </a:r>
            <a:r>
              <a:rPr lang="en-US" b="1" dirty="0" smtClean="0"/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BMVO  RGB 75’    50 </a:t>
            </a:r>
            <a:r>
              <a:rPr lang="en-US" sz="1800" dirty="0" err="1" smtClean="0">
                <a:solidFill>
                  <a:schemeClr val="tx1"/>
                </a:solidFill>
              </a:rPr>
              <a:t>arcmin</a:t>
            </a:r>
            <a:r>
              <a:rPr lang="en-US" sz="1800" dirty="0" smtClean="0">
                <a:solidFill>
                  <a:schemeClr val="tx1"/>
                </a:solidFill>
              </a:rPr>
              <a:t>  x 50 </a:t>
            </a:r>
            <a:r>
              <a:rPr lang="en-US" sz="1800" dirty="0" err="1" smtClean="0">
                <a:solidFill>
                  <a:schemeClr val="tx1"/>
                </a:solidFill>
              </a:rPr>
              <a:t>arcm</a:t>
            </a:r>
            <a:r>
              <a:rPr lang="en-US" sz="1800" b="1" dirty="0" err="1" smtClean="0">
                <a:solidFill>
                  <a:schemeClr val="tx1"/>
                </a:solidFill>
              </a:rPr>
              <a:t>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Documents and Settings\ris\Desktop\Voorwerps\Hanny's voorwerp-RGB-25-25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5715000"/>
            <a:ext cx="4038601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 </a:t>
            </a:r>
            <a:r>
              <a:rPr lang="en-US" sz="1200" dirty="0" err="1" smtClean="0"/>
              <a:t>LMi</a:t>
            </a:r>
            <a:r>
              <a:rPr lang="en-US" sz="1200" dirty="0" smtClean="0"/>
              <a:t> (</a:t>
            </a:r>
            <a:r>
              <a:rPr lang="en-US" sz="1200" dirty="0" err="1" smtClean="0"/>
              <a:t>mag</a:t>
            </a:r>
            <a:r>
              <a:rPr lang="en-US" sz="1200" dirty="0" smtClean="0"/>
              <a:t> 6.12) =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pic>
        <p:nvPicPr>
          <p:cNvPr id="7" name="Picture 6" descr="Hanny's voorwerp-RGB-25-25-25-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762000"/>
            <a:ext cx="585216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96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Hanny’s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Voorwerp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BMVO crop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ris\Desktop\Voorwerps\Hanny's voorwerp-RGB-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116647" cy="577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562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PGC 86888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sz="2000" dirty="0" err="1" smtClean="0">
                <a:solidFill>
                  <a:schemeClr val="tx1"/>
                </a:solidFill>
              </a:rPr>
              <a:t>SkyMap</a:t>
            </a:r>
            <a:r>
              <a:rPr lang="en-US" sz="2000" dirty="0" smtClean="0">
                <a:solidFill>
                  <a:schemeClr val="tx1"/>
                </a:solidFill>
              </a:rPr>
              <a:t> Pro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ris\Desktop\SS SMPro PGC86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57250"/>
            <a:ext cx="8763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562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PGC 86888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SDSS   </a:t>
            </a:r>
            <a:r>
              <a:rPr lang="en-US" sz="2000" dirty="0" err="1" smtClean="0">
                <a:solidFill>
                  <a:schemeClr val="tx1"/>
                </a:solidFill>
              </a:rPr>
              <a:t>mag</a:t>
            </a:r>
            <a:r>
              <a:rPr lang="en-US" sz="2000" dirty="0" smtClean="0">
                <a:solidFill>
                  <a:schemeClr val="tx1"/>
                </a:solidFill>
              </a:rPr>
              <a:t> 17.0 size 24”x14</a:t>
            </a:r>
            <a:r>
              <a:rPr lang="en-US" sz="2700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ris\Desktop\Voorwerps\SS-SSDS NAVI- Steinberg's voorwerp 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066800"/>
            <a:ext cx="7955026" cy="557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484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PGC 86888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spectrum    </a:t>
            </a:r>
            <a:r>
              <a:rPr lang="en-US" sz="2000" b="1" dirty="0" smtClean="0"/>
              <a:t>(SDSS)</a:t>
            </a:r>
            <a:endParaRPr lang="en-US" sz="2000" b="1" dirty="0"/>
          </a:p>
        </p:txBody>
      </p:sp>
      <p:pic>
        <p:nvPicPr>
          <p:cNvPr id="10242" name="Picture 2" descr="M:\deskt\ASTRO STUFF\My Pubs\astro presentations\Hanny's Voorwerp\SS-pgc86888-spec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534400" cy="568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Steinberg’s </a:t>
            </a:r>
            <a:r>
              <a:rPr lang="en-US" b="1" dirty="0" err="1" smtClean="0">
                <a:solidFill>
                  <a:srgbClr val="0070C0"/>
                </a:solidFill>
              </a:rPr>
              <a:t>Voorwerp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BMVO </a:t>
            </a:r>
            <a:r>
              <a:rPr lang="en-US" sz="2000" dirty="0" smtClean="0">
                <a:solidFill>
                  <a:schemeClr val="tx1"/>
                </a:solidFill>
              </a:rPr>
              <a:t>RGB 9hrs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HD77660 – </a:t>
            </a:r>
            <a:r>
              <a:rPr lang="en-US" sz="1100" dirty="0" err="1" smtClean="0"/>
              <a:t>mag</a:t>
            </a:r>
            <a:r>
              <a:rPr lang="en-US" sz="1100" dirty="0" smtClean="0"/>
              <a:t> 5.8 =&gt;</a:t>
            </a:r>
            <a:endParaRPr lang="en-US" sz="1100" dirty="0"/>
          </a:p>
        </p:txBody>
      </p:sp>
      <p:pic>
        <p:nvPicPr>
          <p:cNvPr id="2050" name="Picture 2" descr="C:\Documents and Settings\ris\Desktop\voorwerp-RGB-180-180-180-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4770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Steinberg’s </a:t>
            </a:r>
            <a:r>
              <a:rPr lang="en-US" sz="3600" b="1" dirty="0" err="1" smtClean="0">
                <a:solidFill>
                  <a:srgbClr val="0070C0"/>
                </a:solidFill>
              </a:rPr>
              <a:t>Voorwerp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sz="1800" b="1" dirty="0" smtClean="0">
                <a:solidFill>
                  <a:schemeClr val="tx1"/>
                </a:solidFill>
              </a:rPr>
              <a:t>BMVO crop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\\HP3\ris\Desktop\public_html\astro2\interesting galaxies\steinberg's voorwerp\voorwerp-RGB-180-180-1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914400"/>
            <a:ext cx="650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3657600" cy="8080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IC2497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-  </a:t>
            </a:r>
            <a:r>
              <a:rPr lang="en-US" sz="2000" dirty="0" err="1" smtClean="0">
                <a:solidFill>
                  <a:schemeClr val="tx1"/>
                </a:solidFill>
              </a:rPr>
              <a:t>SkyMap</a:t>
            </a:r>
            <a:r>
              <a:rPr lang="en-US" sz="2000" dirty="0" smtClean="0">
                <a:solidFill>
                  <a:schemeClr val="tx1"/>
                </a:solidFill>
              </a:rPr>
              <a:t> Pro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S IC2497-SkyMap P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412480" cy="5257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48768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Steinberg’s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Voorwerp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\\HP3\ris\Desktop\public_html\astro2\interesting galaxies\steinberg's voorwerp\voorwerp-RGB-180-180-1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990600"/>
            <a:ext cx="610846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:\deskt\ASTRO STUFF\My Pubs\Voorwerps\voorwerp telegram\telegram\SS telegram 4185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4" y="228600"/>
            <a:ext cx="82518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:\deskt\ASTRO STUFF\My Pubs\Voorwerps\SS hanny and keel twitters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478695" cy="6088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Tweets about telegram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5600" cy="6556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Currently only 23 degrees from Sun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ris\Desktop\SS S'sV vs 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304800"/>
            <a:ext cx="4724400" cy="45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+mj-lt"/>
              </a:rPr>
              <a:t>Hanny’s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+mj-lt"/>
              </a:rPr>
              <a:t>Voorwerp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en-US" sz="1400" dirty="0" smtClean="0"/>
              <a:t>(Discovered by </a:t>
            </a:r>
            <a:r>
              <a:rPr lang="en-US" sz="1400" dirty="0" err="1" smtClean="0"/>
              <a:t>Hanny</a:t>
            </a:r>
            <a:r>
              <a:rPr lang="en-US" sz="1400" dirty="0" smtClean="0"/>
              <a:t> van </a:t>
            </a:r>
            <a:r>
              <a:rPr lang="en-US" sz="1400" dirty="0" err="1" smtClean="0"/>
              <a:t>Arkel</a:t>
            </a:r>
            <a:r>
              <a:rPr lang="en-US" sz="1400" dirty="0" smtClean="0"/>
              <a:t>, 2007, SDSS/Galaxy Zoo)</a:t>
            </a:r>
            <a:endParaRPr lang="en-US" sz="1400" dirty="0"/>
          </a:p>
        </p:txBody>
      </p:sp>
      <p:pic>
        <p:nvPicPr>
          <p:cNvPr id="1026" name="Picture 2" descr="C:\Documents and Settings\ris\Desktop\Voorwerps\SDSS Hanny's voorwe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53340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IC2497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and </a:t>
            </a:r>
            <a:r>
              <a:rPr lang="en-US" b="1" dirty="0" err="1" smtClean="0">
                <a:solidFill>
                  <a:srgbClr val="0070C0"/>
                </a:solidFill>
              </a:rPr>
              <a:t>Hanny’s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Voorwerp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sz="2200" dirty="0" smtClean="0">
                <a:solidFill>
                  <a:schemeClr val="tx1"/>
                </a:solidFill>
              </a:rPr>
              <a:t>- SDSS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S IC2497 SDS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17037" cy="5791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ris\Desktop\SS-APOD What is H's 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0"/>
            <a:ext cx="12291060" cy="768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0292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hannysvoorwerp.com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Documents and Settings\ris\Desktop\SS hannysvoorwerp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5"/>
            <a:ext cx="9067800" cy="620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is\Desktop\images for talk\QQ\SS-qq-h12-full fram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838200"/>
            <a:ext cx="4038599" cy="56615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1524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Hubble Image of </a:t>
            </a:r>
            <a:r>
              <a:rPr lang="en-US" sz="2400" b="1" dirty="0" err="1" smtClean="0">
                <a:solidFill>
                  <a:srgbClr val="0070C0"/>
                </a:solidFill>
              </a:rPr>
              <a:t>Hanny’s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Voorwerp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810000" cy="8080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SDSS filters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SDSS filter curv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706755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trodonG2ESeriesScansfor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336057" cy="55943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171</Words>
  <Application>Microsoft Office PowerPoint</Application>
  <PresentationFormat>On-screen Show (4:3)</PresentationFormat>
  <Paragraphs>37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Slide 1</vt:lpstr>
      <vt:lpstr>IC2497   -  SkyMap Pro</vt:lpstr>
      <vt:lpstr>Slide 3</vt:lpstr>
      <vt:lpstr>IC2497 and Hanny’s Voorwerp  - SDSS</vt:lpstr>
      <vt:lpstr>Slide 5</vt:lpstr>
      <vt:lpstr>hannysvoorwerp.com</vt:lpstr>
      <vt:lpstr>Slide 7</vt:lpstr>
      <vt:lpstr>SDSS filters</vt:lpstr>
      <vt:lpstr>Slide 9</vt:lpstr>
      <vt:lpstr>Spectrum of Hanny’s Voorwerp  -  Keel</vt:lpstr>
      <vt:lpstr>Slide 11</vt:lpstr>
      <vt:lpstr>12” Hyperion Reflector at Blue Mountain Vista Observatory</vt:lpstr>
      <vt:lpstr>Hanny’s Voorwerp  BMVO  RGB 75’    50 arcmin  x 50 arcmin</vt:lpstr>
      <vt:lpstr>Hanny’s Voorwerp  BMVO crop</vt:lpstr>
      <vt:lpstr>PGC 86888 – SkyMap Pro</vt:lpstr>
      <vt:lpstr>  PGC 86888  SDSS   mag 17.0 size 24”x14”</vt:lpstr>
      <vt:lpstr>PGC 86888 – spectrum    (SDSS)</vt:lpstr>
      <vt:lpstr>Steinberg’s Voorwerp – BMVO RGB 9hrs</vt:lpstr>
      <vt:lpstr>Steinberg’s Voorwerp – BMVO crop</vt:lpstr>
      <vt:lpstr>Steinberg’s Voorwerp </vt:lpstr>
      <vt:lpstr>Slide 21</vt:lpstr>
      <vt:lpstr>Slide 22</vt:lpstr>
      <vt:lpstr>Currently only 23 degrees from Sun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RS</cp:lastModifiedBy>
  <cp:revision>223</cp:revision>
  <dcterms:created xsi:type="dcterms:W3CDTF">2009-02-13T20:32:11Z</dcterms:created>
  <dcterms:modified xsi:type="dcterms:W3CDTF">2012-07-15T21:31:54Z</dcterms:modified>
</cp:coreProperties>
</file>