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76" r:id="rId2"/>
    <p:sldId id="306" r:id="rId3"/>
    <p:sldId id="290" r:id="rId4"/>
    <p:sldId id="289" r:id="rId5"/>
    <p:sldId id="300" r:id="rId6"/>
    <p:sldId id="314" r:id="rId7"/>
    <p:sldId id="302" r:id="rId8"/>
    <p:sldId id="303" r:id="rId9"/>
    <p:sldId id="291" r:id="rId10"/>
    <p:sldId id="286" r:id="rId11"/>
    <p:sldId id="284" r:id="rId12"/>
    <p:sldId id="295" r:id="rId13"/>
    <p:sldId id="304" r:id="rId14"/>
    <p:sldId id="305" r:id="rId15"/>
    <p:sldId id="294" r:id="rId16"/>
    <p:sldId id="296" r:id="rId17"/>
    <p:sldId id="293" r:id="rId18"/>
    <p:sldId id="299" r:id="rId19"/>
    <p:sldId id="297" r:id="rId20"/>
    <p:sldId id="298" r:id="rId21"/>
    <p:sldId id="301" r:id="rId22"/>
    <p:sldId id="327" r:id="rId23"/>
    <p:sldId id="326" r:id="rId24"/>
    <p:sldId id="325" r:id="rId25"/>
    <p:sldId id="320" r:id="rId26"/>
    <p:sldId id="318" r:id="rId27"/>
    <p:sldId id="319" r:id="rId28"/>
    <p:sldId id="322" r:id="rId29"/>
    <p:sldId id="307" r:id="rId30"/>
    <p:sldId id="316" r:id="rId31"/>
    <p:sldId id="317" r:id="rId32"/>
    <p:sldId id="323" r:id="rId33"/>
    <p:sldId id="324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17" autoAdjust="0"/>
    <p:restoredTop sz="89716" autoAdjust="0"/>
  </p:normalViewPr>
  <p:slideViewPr>
    <p:cSldViewPr>
      <p:cViewPr>
        <p:scale>
          <a:sx n="50" d="100"/>
          <a:sy n="50" d="100"/>
        </p:scale>
        <p:origin x="-2946" y="-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1392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7E041-6580-4863-9F71-C453F83D4706}" type="datetimeFigureOut">
              <a:rPr lang="en-US" smtClean="0"/>
              <a:pPr/>
              <a:t>12/13/2010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C0A6E-3E3F-4E6A-855E-4F4B985A08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50 x</a:t>
            </a:r>
            <a:r>
              <a:rPr lang="en-US" baseline="0" dirty="0" smtClean="0"/>
              <a:t> 50 arc min near </a:t>
            </a:r>
            <a:r>
              <a:rPr lang="en-US" baseline="0" dirty="0" err="1" smtClean="0"/>
              <a:t>Algenib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(SE corner of the great square of Pegasus)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Spectrum w 2.5m SDSS telescope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distance = look back time * speed of 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Exposure = 31 x 5 min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30x2min, cropped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C0A6E-3E3F-4E6A-855E-4F4B985A08F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44E71EF-C2DE-4E32-AB50-3951266968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507A-B03C-42D4-8557-095CEBB58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4163E-B414-4678-9DE7-4978DEF310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0895-EB62-4E23-BD76-F3D3760FE4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A66EB74-ECDF-4C91-A9CC-0C9DB12A3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B9EED-E001-4BD4-B39E-7EEACFFE75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7F3C-8564-46B9-972E-2800E62810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2AB2-6E66-4AA5-B45A-3883F6A9D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B039-8B54-4272-8007-E738E3EEE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9879-1877-4175-8054-8F61F171E3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CA59DE0-EED9-4C92-A66F-014D7D7E66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C39478E-55FB-495D-948E-D16265636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3657600"/>
            <a:ext cx="3810000" cy="160020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Dick Steinberg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DVAA Meeting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December 17, 2010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905001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Astro</a:t>
            </a:r>
            <a:r>
              <a:rPr lang="en-US" sz="4400" dirty="0" smtClean="0">
                <a:solidFill>
                  <a:schemeClr val="tx1"/>
                </a:solidFill>
              </a:rPr>
              <a:t>-Imaging at Blue Mountain</a:t>
            </a:r>
            <a:endParaRPr lang="en-US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Orion </a:t>
            </a:r>
            <a:r>
              <a:rPr lang="en-US" b="1" dirty="0" err="1" smtClean="0">
                <a:solidFill>
                  <a:schemeClr val="tx1"/>
                </a:solidFill>
              </a:rPr>
              <a:t>StarShoot</a:t>
            </a:r>
            <a:r>
              <a:rPr lang="en-US" b="1" dirty="0" smtClean="0">
                <a:solidFill>
                  <a:schemeClr val="tx1"/>
                </a:solidFill>
              </a:rPr>
              <a:t> Pro </a:t>
            </a:r>
            <a:r>
              <a:rPr lang="en-US" b="1" dirty="0" smtClean="0">
                <a:solidFill>
                  <a:schemeClr val="tx1"/>
                </a:solidFill>
              </a:rPr>
              <a:t>v1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057400"/>
            <a:ext cx="7772400" cy="4572000"/>
          </a:xfrm>
        </p:spPr>
        <p:txBody>
          <a:bodyPr/>
          <a:lstStyle/>
          <a:p>
            <a:r>
              <a:rPr lang="en-US" dirty="0" smtClean="0"/>
              <a:t>One-shot color camera, Bayer filter matrix</a:t>
            </a:r>
          </a:p>
          <a:p>
            <a:r>
              <a:rPr lang="en-US" dirty="0" smtClean="0"/>
              <a:t>3032x2016 pixels (total 6.1 MP), each 7.8 x 7.8 microns</a:t>
            </a:r>
          </a:p>
          <a:p>
            <a:r>
              <a:rPr lang="en-US" dirty="0" smtClean="0"/>
              <a:t>Chip size 25.1x17.6 mm</a:t>
            </a:r>
          </a:p>
          <a:p>
            <a:r>
              <a:rPr lang="en-US" dirty="0" smtClean="0"/>
              <a:t>Unregulated thermoelectric cooling</a:t>
            </a:r>
          </a:p>
          <a:p>
            <a:r>
              <a:rPr lang="en-US" dirty="0" smtClean="0"/>
              <a:t>FOV w FSQ106 – 2.5 x 1.7 degrees</a:t>
            </a:r>
          </a:p>
          <a:p>
            <a:r>
              <a:rPr lang="en-US" dirty="0" smtClean="0"/>
              <a:t>Plate scale – </a:t>
            </a:r>
            <a:r>
              <a:rPr lang="en-US" dirty="0" smtClean="0"/>
              <a:t>3.01 </a:t>
            </a:r>
            <a:r>
              <a:rPr lang="en-US" dirty="0" smtClean="0"/>
              <a:t>arc </a:t>
            </a:r>
            <a:r>
              <a:rPr lang="en-US" dirty="0" smtClean="0"/>
              <a:t>sec/pixel</a:t>
            </a:r>
          </a:p>
          <a:p>
            <a:r>
              <a:rPr lang="en-US" dirty="0" smtClean="0"/>
              <a:t>Used for wide-field color images</a:t>
            </a:r>
          </a:p>
          <a:p>
            <a:r>
              <a:rPr lang="en-US" dirty="0" smtClean="0"/>
              <a:t>Limiting magnitude ~16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3048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Apogee </a:t>
            </a:r>
            <a:r>
              <a:rPr lang="en-US" b="1" dirty="0" smtClean="0">
                <a:solidFill>
                  <a:schemeClr val="tx1"/>
                </a:solidFill>
              </a:rPr>
              <a:t>U16M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90600" y="1676400"/>
            <a:ext cx="7772400" cy="4343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Large chip monochrome camera</a:t>
            </a:r>
          </a:p>
          <a:p>
            <a:r>
              <a:rPr lang="en-US" dirty="0" smtClean="0"/>
              <a:t>Kodak </a:t>
            </a:r>
            <a:r>
              <a:rPr lang="en-US" dirty="0" smtClean="0"/>
              <a:t>KAF-16801E full frame CCD</a:t>
            </a:r>
          </a:p>
          <a:p>
            <a:r>
              <a:rPr lang="en-US" dirty="0" smtClean="0"/>
              <a:t>4096x4096 </a:t>
            </a:r>
            <a:r>
              <a:rPr lang="en-US" dirty="0" smtClean="0"/>
              <a:t>pixels (16MP total), </a:t>
            </a:r>
            <a:r>
              <a:rPr lang="en-US" dirty="0" smtClean="0"/>
              <a:t>each 9 x 9 microns</a:t>
            </a:r>
          </a:p>
          <a:p>
            <a:r>
              <a:rPr lang="en-US" dirty="0" smtClean="0"/>
              <a:t>Chip size 37x37 mm  (52mm diagonal</a:t>
            </a:r>
            <a:r>
              <a:rPr lang="en-US" dirty="0" smtClean="0"/>
              <a:t>)</a:t>
            </a:r>
          </a:p>
          <a:p>
            <a:r>
              <a:rPr lang="en-US" dirty="0" smtClean="0"/>
              <a:t>FOV with 12.5” Hyperion – 50x50 arc min</a:t>
            </a:r>
          </a:p>
          <a:p>
            <a:r>
              <a:rPr lang="en-US" dirty="0" smtClean="0"/>
              <a:t>Plate scale – 0.73 arc sec/pixel</a:t>
            </a:r>
            <a:endParaRPr lang="en-US" dirty="0" smtClean="0"/>
          </a:p>
          <a:p>
            <a:r>
              <a:rPr lang="en-US" dirty="0" err="1" smtClean="0"/>
              <a:t>Microlenses</a:t>
            </a:r>
            <a:r>
              <a:rPr lang="en-US" dirty="0" smtClean="0"/>
              <a:t> and anti-blooming gates</a:t>
            </a:r>
          </a:p>
          <a:p>
            <a:r>
              <a:rPr lang="en-US" dirty="0" smtClean="0"/>
              <a:t>Peak QE (550nm) 69%</a:t>
            </a:r>
          </a:p>
          <a:p>
            <a:r>
              <a:rPr lang="en-US" dirty="0" smtClean="0"/>
              <a:t>Thermoelectric cooling (max 45 C below ambient</a:t>
            </a:r>
            <a:r>
              <a:rPr lang="en-US" dirty="0" smtClean="0"/>
              <a:t>)</a:t>
            </a:r>
          </a:p>
          <a:p>
            <a:r>
              <a:rPr lang="en-US" dirty="0" smtClean="0"/>
              <a:t>Limiting magnitude </a:t>
            </a:r>
            <a:r>
              <a:rPr lang="en-US" dirty="0" smtClean="0"/>
              <a:t>~21 (w 12.5” Hyperion at BMVO)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848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Two-day old Moon </a:t>
            </a:r>
            <a:endParaRPr lang="en-US" dirty="0"/>
          </a:p>
        </p:txBody>
      </p:sp>
      <p:pic>
        <p:nvPicPr>
          <p:cNvPr id="5" name="Content Placeholder 4" descr="m27-24x2mi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438400" y="914400"/>
            <a:ext cx="5257800" cy="567343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M8, the Lagoon Nebula in Sagittarius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m57-30x2min-crop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914400"/>
            <a:ext cx="8229600" cy="5664181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609600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n-US" sz="4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M20, the </a:t>
            </a:r>
            <a:r>
              <a:rPr kumimoji="0" lang="en-US" sz="4000" kern="120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Trifid</a:t>
            </a:r>
            <a:r>
              <a:rPr kumimoji="0" lang="en-US" sz="4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Nebula in Sagittarius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m57-30x2min-crop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71327" y="990600"/>
            <a:ext cx="8487219" cy="542844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The California Nebula in </a:t>
            </a:r>
            <a:r>
              <a:rPr lang="en-US" dirty="0" err="1" smtClean="0">
                <a:solidFill>
                  <a:schemeClr val="tx1"/>
                </a:solidFill>
              </a:rPr>
              <a:t>Perseus</a:t>
            </a:r>
            <a:r>
              <a:rPr lang="en-US" dirty="0" smtClean="0">
                <a:solidFill>
                  <a:schemeClr val="tx1"/>
                </a:solidFill>
              </a:rPr>
              <a:t>, NGC1499</a:t>
            </a:r>
            <a:endParaRPr lang="en-US" dirty="0"/>
          </a:p>
        </p:txBody>
      </p:sp>
      <p:pic>
        <p:nvPicPr>
          <p:cNvPr id="5" name="Content Placeholder 4" descr="m27-24x2mi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1295400"/>
            <a:ext cx="7589944" cy="505330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The Pleiades, M45</a:t>
            </a:r>
            <a:endParaRPr lang="en-US" dirty="0"/>
          </a:p>
        </p:txBody>
      </p:sp>
      <p:pic>
        <p:nvPicPr>
          <p:cNvPr id="5" name="Content Placeholder 4" descr="m27-24x2mi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990600" y="990600"/>
            <a:ext cx="7162800" cy="5563001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048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M42, </a:t>
            </a: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 smtClean="0">
                <a:solidFill>
                  <a:schemeClr val="tx1"/>
                </a:solidFill>
              </a:rPr>
              <a:t>Orion Nebula</a:t>
            </a:r>
            <a:endParaRPr lang="en-US" dirty="0"/>
          </a:p>
        </p:txBody>
      </p:sp>
      <p:pic>
        <p:nvPicPr>
          <p:cNvPr id="5" name="Content Placeholder 4" descr="m27-24x2mi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" y="1066800"/>
            <a:ext cx="8162198" cy="543430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Barnard 33, the </a:t>
            </a:r>
            <a:r>
              <a:rPr lang="en-US" sz="3600" dirty="0" err="1" smtClean="0">
                <a:solidFill>
                  <a:schemeClr val="tx1"/>
                </a:solidFill>
              </a:rPr>
              <a:t>Horsehead</a:t>
            </a:r>
            <a:r>
              <a:rPr lang="en-US" sz="3600" dirty="0" smtClean="0">
                <a:solidFill>
                  <a:schemeClr val="tx1"/>
                </a:solidFill>
              </a:rPr>
              <a:t> Nebula in Orion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(</a:t>
            </a:r>
            <a:r>
              <a:rPr lang="en-US" sz="2200" dirty="0" smtClean="0">
                <a:solidFill>
                  <a:schemeClr val="tx1"/>
                </a:solidFill>
              </a:rPr>
              <a:t>part of IC434)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m27-24x2mi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1066800"/>
            <a:ext cx="8162197" cy="543430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The </a:t>
            </a:r>
            <a:r>
              <a:rPr lang="en-US" sz="4400" dirty="0" smtClean="0">
                <a:solidFill>
                  <a:schemeClr val="tx1"/>
                </a:solidFill>
              </a:rPr>
              <a:t>Rosette Nebula in </a:t>
            </a:r>
            <a:r>
              <a:rPr lang="en-US" sz="4400" dirty="0" err="1" smtClean="0">
                <a:solidFill>
                  <a:schemeClr val="tx1"/>
                </a:solidFill>
              </a:rPr>
              <a:t>Monoceros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NGC 2237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m27-24x2mi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85800" y="1371600"/>
            <a:ext cx="8047746" cy="51816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620000" cy="685800"/>
          </a:xfrm>
        </p:spPr>
        <p:txBody>
          <a:bodyPr>
            <a:no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Astro</a:t>
            </a:r>
            <a:r>
              <a:rPr lang="en-US" dirty="0" smtClean="0">
                <a:solidFill>
                  <a:schemeClr val="tx1"/>
                </a:solidFill>
              </a:rPr>
              <a:t>-Imaging </a:t>
            </a:r>
            <a:r>
              <a:rPr lang="en-US" dirty="0" smtClean="0">
                <a:solidFill>
                  <a:schemeClr val="tx1"/>
                </a:solidFill>
              </a:rPr>
              <a:t>at Blue </a:t>
            </a:r>
            <a:r>
              <a:rPr lang="en-US" dirty="0" smtClean="0">
                <a:solidFill>
                  <a:schemeClr val="tx1"/>
                </a:solidFill>
              </a:rPr>
              <a:t>Mountain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267200"/>
          </a:xfrm>
        </p:spPr>
        <p:txBody>
          <a:bodyPr>
            <a:normAutofit/>
          </a:bodyPr>
          <a:lstStyle/>
          <a:p>
            <a:r>
              <a:rPr lang="en-US" b="1" dirty="0" smtClean="0"/>
              <a:t>Site</a:t>
            </a:r>
            <a:r>
              <a:rPr lang="en-US" b="1" dirty="0" smtClean="0"/>
              <a:t>, telescopes and cameras</a:t>
            </a:r>
          </a:p>
          <a:p>
            <a:r>
              <a:rPr lang="en-US" b="1" dirty="0" smtClean="0"/>
              <a:t>Wide-field color </a:t>
            </a:r>
            <a:r>
              <a:rPr lang="en-US" b="1" dirty="0" smtClean="0"/>
              <a:t> (106mm Takahashi FSQ + </a:t>
            </a:r>
            <a:r>
              <a:rPr lang="en-US" b="1" dirty="0" err="1" smtClean="0"/>
              <a:t>SSPro</a:t>
            </a:r>
            <a:r>
              <a:rPr lang="en-US" b="1" dirty="0" smtClean="0"/>
              <a:t>)</a:t>
            </a:r>
          </a:p>
          <a:p>
            <a:pPr lvl="2">
              <a:buNone/>
            </a:pPr>
            <a:r>
              <a:rPr lang="en-US" sz="2400" dirty="0" smtClean="0"/>
              <a:t>The moon </a:t>
            </a:r>
            <a:r>
              <a:rPr lang="en-US" sz="2400" dirty="0" smtClean="0"/>
              <a:t>(~1 L s or 4x10</a:t>
            </a:r>
            <a:r>
              <a:rPr lang="en-US" sz="2400" baseline="30000" dirty="0" smtClean="0"/>
              <a:t>-14</a:t>
            </a:r>
            <a:r>
              <a:rPr lang="en-US" sz="2400" dirty="0" smtClean="0"/>
              <a:t> </a:t>
            </a:r>
            <a:r>
              <a:rPr lang="en-US" sz="2400" dirty="0" err="1" smtClean="0"/>
              <a:t>Mly</a:t>
            </a:r>
            <a:r>
              <a:rPr lang="en-US" sz="2400" dirty="0" smtClean="0"/>
              <a:t>)</a:t>
            </a:r>
          </a:p>
          <a:p>
            <a:pPr lvl="2">
              <a:buNone/>
            </a:pPr>
            <a:r>
              <a:rPr lang="en-US" sz="2400" dirty="0" smtClean="0"/>
              <a:t>Milky Way nebulae and clusters (~10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 </a:t>
            </a:r>
            <a:r>
              <a:rPr lang="en-US" sz="2400" dirty="0" err="1" smtClean="0"/>
              <a:t>Mly</a:t>
            </a:r>
            <a:r>
              <a:rPr lang="en-US" sz="2400" dirty="0" smtClean="0"/>
              <a:t>) </a:t>
            </a:r>
            <a:endParaRPr lang="en-US" sz="2400" dirty="0" smtClean="0"/>
          </a:p>
          <a:p>
            <a:pPr lvl="2">
              <a:buNone/>
            </a:pPr>
            <a:r>
              <a:rPr lang="en-US" sz="2400" dirty="0" smtClean="0"/>
              <a:t>Nearby </a:t>
            </a:r>
            <a:r>
              <a:rPr lang="en-US" sz="2400" dirty="0" smtClean="0"/>
              <a:t>galaxies  (~10 </a:t>
            </a:r>
            <a:r>
              <a:rPr lang="en-US" sz="2400" dirty="0" err="1" smtClean="0"/>
              <a:t>Mly</a:t>
            </a:r>
            <a:r>
              <a:rPr lang="en-US" dirty="0" smtClean="0"/>
              <a:t>)</a:t>
            </a:r>
            <a:endParaRPr lang="en-US" b="1" dirty="0" smtClean="0"/>
          </a:p>
          <a:p>
            <a:r>
              <a:rPr lang="en-US" b="1" dirty="0" smtClean="0"/>
              <a:t>Deep </a:t>
            </a:r>
            <a:r>
              <a:rPr lang="en-US" b="1" dirty="0" smtClean="0"/>
              <a:t>monochrome </a:t>
            </a:r>
            <a:r>
              <a:rPr lang="en-US" b="1" dirty="0" smtClean="0"/>
              <a:t>(317mm Hyperion </a:t>
            </a:r>
            <a:r>
              <a:rPr lang="en-US" b="1" dirty="0" smtClean="0"/>
              <a:t>+ </a:t>
            </a:r>
            <a:r>
              <a:rPr lang="en-US" b="1" dirty="0" smtClean="0"/>
              <a:t> U16M)</a:t>
            </a:r>
          </a:p>
          <a:p>
            <a:pPr lvl="2">
              <a:buNone/>
            </a:pPr>
            <a:r>
              <a:rPr lang="en-US" sz="2400" dirty="0" smtClean="0"/>
              <a:t>Strongly-</a:t>
            </a:r>
            <a:r>
              <a:rPr lang="en-US" sz="2400" dirty="0" err="1" smtClean="0"/>
              <a:t>lensed</a:t>
            </a:r>
            <a:r>
              <a:rPr lang="en-US" sz="2400" dirty="0" smtClean="0"/>
              <a:t> </a:t>
            </a:r>
            <a:r>
              <a:rPr lang="en-US" sz="2400" dirty="0" smtClean="0"/>
              <a:t>galaxy </a:t>
            </a:r>
            <a:r>
              <a:rPr lang="en-US" sz="2400" dirty="0" smtClean="0"/>
              <a:t> (z=0.38 &amp; 2.73 </a:t>
            </a:r>
            <a:r>
              <a:rPr lang="en-US" sz="2400" dirty="0" smtClean="0">
                <a:sym typeface="Wingdings" pitchFamily="2" charset="2"/>
              </a:rPr>
              <a:t> 4.3 &amp; 12 </a:t>
            </a:r>
            <a:r>
              <a:rPr lang="en-US" sz="2400" dirty="0" err="1" smtClean="0">
                <a:sym typeface="Wingdings" pitchFamily="2" charset="2"/>
              </a:rPr>
              <a:t>Gly</a:t>
            </a:r>
            <a:r>
              <a:rPr lang="en-US" sz="2400" dirty="0" smtClean="0">
                <a:sym typeface="Wingdings" pitchFamily="2" charset="2"/>
              </a:rPr>
              <a:t>)</a:t>
            </a:r>
            <a:endParaRPr lang="en-US" sz="2400" dirty="0" smtClean="0"/>
          </a:p>
          <a:p>
            <a:pPr lvl="2">
              <a:buNone/>
            </a:pPr>
            <a:r>
              <a:rPr lang="en-US" sz="2400" dirty="0" err="1" smtClean="0"/>
              <a:t>Quadruply</a:t>
            </a:r>
            <a:r>
              <a:rPr lang="en-US" sz="2400" dirty="0" smtClean="0"/>
              <a:t>-imaged </a:t>
            </a:r>
            <a:r>
              <a:rPr lang="en-US" sz="2400" dirty="0" smtClean="0"/>
              <a:t>quasar </a:t>
            </a:r>
            <a:r>
              <a:rPr lang="en-US" sz="2400" dirty="0" smtClean="0"/>
              <a:t> </a:t>
            </a:r>
            <a:r>
              <a:rPr lang="en-US" sz="2400" dirty="0" smtClean="0"/>
              <a:t>(z~3 </a:t>
            </a:r>
            <a:r>
              <a:rPr lang="en-US" sz="2400" dirty="0" smtClean="0"/>
              <a:t>)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620000" cy="762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M31, the Andromeda Galaxy</a:t>
            </a:r>
            <a:endParaRPr lang="en-US" dirty="0"/>
          </a:p>
        </p:txBody>
      </p:sp>
      <p:pic>
        <p:nvPicPr>
          <p:cNvPr id="5" name="Content Placeholder 4" descr="m27-24x2mi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990600"/>
            <a:ext cx="8162197" cy="543430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772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M57, the Whirlpool Galaxy</a:t>
            </a:r>
            <a:endParaRPr lang="en-US" dirty="0"/>
          </a:p>
        </p:txBody>
      </p:sp>
      <p:pic>
        <p:nvPicPr>
          <p:cNvPr id="5" name="Content Placeholder 4" descr="m27-24x2mi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914400"/>
            <a:ext cx="8543195" cy="568797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Lyman Break Galaxy (LBG) in Pisces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Documents and Settings\ris\Desktop\images for talk\lens in Psc\lens in Psc-31x5mi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1627" y="990600"/>
            <a:ext cx="8412482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Lyman Break Galaxy (LBG) in Pisces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Documents and Settings\ris\Desktop\images for talk\lens in Psc\lens in Psc-31x5mi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" y="762000"/>
            <a:ext cx="8412482" cy="5257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Lyman Break Galaxy (LBG) in Pisces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Documents and Settings\ris\Desktop\images for talk\lens in Psc\lens in Psc-31x5mi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57400" y="990600"/>
            <a:ext cx="5181600" cy="51816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362200" y="6172201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50 x 50 arc min near </a:t>
            </a:r>
            <a:r>
              <a:rPr lang="en-US" dirty="0" err="1" smtClean="0"/>
              <a:t>Algenib</a:t>
            </a:r>
            <a:r>
              <a:rPr lang="en-US" dirty="0" smtClean="0"/>
              <a:t> </a:t>
            </a:r>
          </a:p>
          <a:p>
            <a:r>
              <a:rPr lang="en-US" dirty="0" smtClean="0"/>
              <a:t>(SE corner of the great square of Pegasus)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772400" cy="7318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Lyman Break Galaxy (LBG) in Pisces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SS LBG in Pisce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1964" y="1143000"/>
            <a:ext cx="8337236" cy="53800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772400" cy="7318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Lyman Break Galaxy (LBG) in Pisces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SS LBG in Pisces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295400" y="1129285"/>
            <a:ext cx="6248400" cy="4738115"/>
          </a:xfrm>
        </p:spPr>
      </p:pic>
      <p:sp>
        <p:nvSpPr>
          <p:cNvPr id="5" name="Rectangle 4"/>
          <p:cNvSpPr/>
          <p:nvPr/>
        </p:nvSpPr>
        <p:spPr>
          <a:xfrm>
            <a:off x="2286000" y="6019800"/>
            <a:ext cx="372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Spectrum w 2.5m SDSS telescope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Calculation of the </a:t>
            </a:r>
            <a:r>
              <a:rPr lang="en-US" dirty="0" err="1" smtClean="0">
                <a:solidFill>
                  <a:schemeClr val="tx1"/>
                </a:solidFill>
              </a:rPr>
              <a:t>redshift</a:t>
            </a:r>
            <a:r>
              <a:rPr lang="en-US" dirty="0" smtClean="0">
                <a:solidFill>
                  <a:schemeClr val="tx1"/>
                </a:solidFill>
              </a:rPr>
              <a:t>  (z)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0" y="1752600"/>
            <a:ext cx="5943600" cy="3429000"/>
          </a:xfrm>
        </p:spPr>
        <p:txBody>
          <a:bodyPr anchor="ctr">
            <a:normAutofit/>
          </a:bodyPr>
          <a:lstStyle/>
          <a:p>
            <a:r>
              <a:rPr lang="en-US" sz="3200" dirty="0" smtClean="0"/>
              <a:t>Observed H</a:t>
            </a:r>
            <a:r>
              <a:rPr lang="el-GR" sz="3200" baseline="-25000" dirty="0" smtClean="0">
                <a:latin typeface="Times New Roman"/>
                <a:cs typeface="Times New Roman"/>
              </a:rPr>
              <a:t>α</a:t>
            </a:r>
            <a:r>
              <a:rPr lang="en-US" sz="3200" dirty="0" smtClean="0">
                <a:latin typeface="Times New Roman"/>
                <a:cs typeface="Times New Roman"/>
              </a:rPr>
              <a:t>:  </a:t>
            </a:r>
            <a:r>
              <a:rPr lang="el-GR" sz="3200" dirty="0" smtClean="0">
                <a:latin typeface="Times New Roman"/>
                <a:cs typeface="Times New Roman"/>
              </a:rPr>
              <a:t>λ</a:t>
            </a:r>
            <a:r>
              <a:rPr lang="en-US" sz="3200" dirty="0" smtClean="0">
                <a:latin typeface="Times New Roman"/>
                <a:cs typeface="Times New Roman"/>
              </a:rPr>
              <a:t> = 9060 Å</a:t>
            </a:r>
          </a:p>
          <a:p>
            <a:endParaRPr lang="en-US" sz="3200" dirty="0" smtClean="0">
              <a:latin typeface="Times New Roman"/>
              <a:cs typeface="Times New Roman"/>
            </a:endParaRPr>
          </a:p>
          <a:p>
            <a:r>
              <a:rPr lang="en-US" sz="3200" dirty="0" smtClean="0"/>
              <a:t>H</a:t>
            </a:r>
            <a:r>
              <a:rPr lang="el-GR" sz="3200" baseline="-25000" dirty="0" smtClean="0">
                <a:latin typeface="Times New Roman"/>
                <a:cs typeface="Times New Roman"/>
              </a:rPr>
              <a:t>α</a:t>
            </a:r>
            <a:r>
              <a:rPr lang="en-US" sz="3200" dirty="0" smtClean="0"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latin typeface="Times New Roman"/>
                <a:cs typeface="Times New Roman"/>
              </a:rPr>
              <a:t>rest wavelength:  </a:t>
            </a:r>
            <a:r>
              <a:rPr lang="el-GR" sz="3200" dirty="0" smtClean="0">
                <a:latin typeface="Times New Roman"/>
                <a:cs typeface="Times New Roman"/>
              </a:rPr>
              <a:t>λ</a:t>
            </a:r>
            <a:r>
              <a:rPr lang="en-US" sz="3200" dirty="0" smtClean="0">
                <a:latin typeface="Times New Roman"/>
                <a:cs typeface="Times New Roman"/>
              </a:rPr>
              <a:t> = </a:t>
            </a:r>
            <a:r>
              <a:rPr lang="en-US" sz="3200" dirty="0" smtClean="0">
                <a:latin typeface="Times New Roman"/>
                <a:cs typeface="Times New Roman"/>
              </a:rPr>
              <a:t>6562 Å</a:t>
            </a:r>
          </a:p>
          <a:p>
            <a:endParaRPr lang="en-US" sz="3200" baseline="-25000" dirty="0" smtClean="0"/>
          </a:p>
          <a:p>
            <a:r>
              <a:rPr lang="en-US" sz="3200" dirty="0" smtClean="0"/>
              <a:t>z  =  (9060/6562) - 1 = 0.380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81000"/>
            <a:ext cx="6733116" cy="504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352800" y="6096000"/>
            <a:ext cx="3517310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(distance  =  c </a:t>
            </a:r>
            <a:r>
              <a:rPr lang="en-US" sz="4000" baseline="-25000" dirty="0" smtClean="0"/>
              <a:t>*</a:t>
            </a:r>
            <a:r>
              <a:rPr lang="en-US" dirty="0" smtClean="0"/>
              <a:t> look-back </a:t>
            </a:r>
            <a:r>
              <a:rPr lang="en-US" dirty="0" smtClean="0"/>
              <a:t>time 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Lyman Break Galaxy (LBG) in Pisces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7772400" cy="3124200"/>
          </a:xfrm>
        </p:spPr>
        <p:txBody>
          <a:bodyPr>
            <a:normAutofit/>
          </a:bodyPr>
          <a:lstStyle/>
          <a:p>
            <a:r>
              <a:rPr lang="en-US" dirty="0" smtClean="0"/>
              <a:t>Arc is distorted image of a Lyman Break Galaxy (LBG</a:t>
            </a:r>
            <a:r>
              <a:rPr lang="en-US" dirty="0" smtClean="0"/>
              <a:t>) </a:t>
            </a:r>
            <a:r>
              <a:rPr lang="en-US" dirty="0" smtClean="0"/>
              <a:t>at </a:t>
            </a:r>
            <a:r>
              <a:rPr lang="en-US" dirty="0" smtClean="0"/>
              <a:t>     z </a:t>
            </a:r>
            <a:r>
              <a:rPr lang="en-US" dirty="0" smtClean="0"/>
              <a:t>= 2.73 (d ~ 12 </a:t>
            </a:r>
            <a:r>
              <a:rPr lang="en-US" dirty="0" err="1" smtClean="0"/>
              <a:t>Gly</a:t>
            </a:r>
            <a:r>
              <a:rPr lang="en-US" dirty="0" smtClean="0"/>
              <a:t>) - a star-forming </a:t>
            </a:r>
            <a:r>
              <a:rPr lang="en-US" dirty="0" smtClean="0"/>
              <a:t>galaxy at ~20% of Hubble time; </a:t>
            </a:r>
            <a:r>
              <a:rPr lang="en-US" dirty="0" smtClean="0"/>
              <a:t>intrinsically very luminous </a:t>
            </a:r>
            <a:r>
              <a:rPr lang="en-US" dirty="0" smtClean="0"/>
              <a:t>(~6 x L</a:t>
            </a:r>
            <a:r>
              <a:rPr lang="en-US" baseline="-25000" dirty="0" smtClean="0"/>
              <a:t>*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LBG is rendered visible (mag~21) </a:t>
            </a:r>
            <a:r>
              <a:rPr lang="en-US" dirty="0" smtClean="0"/>
              <a:t>by </a:t>
            </a:r>
            <a:r>
              <a:rPr lang="en-US" dirty="0" smtClean="0"/>
              <a:t>its luminosity and by strong </a:t>
            </a:r>
            <a:r>
              <a:rPr lang="en-US" dirty="0" err="1" smtClean="0"/>
              <a:t>lensing</a:t>
            </a:r>
            <a:r>
              <a:rPr lang="en-US" dirty="0" smtClean="0"/>
              <a:t> </a:t>
            </a:r>
            <a:r>
              <a:rPr lang="en-US" dirty="0" smtClean="0"/>
              <a:t>by foreground Luminous </a:t>
            </a:r>
            <a:r>
              <a:rPr lang="en-US" dirty="0" smtClean="0"/>
              <a:t>Red Galaxy (LRG</a:t>
            </a:r>
            <a:r>
              <a:rPr lang="en-US" dirty="0" smtClean="0"/>
              <a:t>) (mag~19) SDSS J002240.91+143110.4                     at  z = 0.38 </a:t>
            </a:r>
            <a:r>
              <a:rPr lang="en-US" dirty="0" smtClean="0"/>
              <a:t>(</a:t>
            </a:r>
            <a:r>
              <a:rPr lang="en-US" dirty="0" smtClean="0"/>
              <a:t>dist </a:t>
            </a:r>
            <a:r>
              <a:rPr lang="en-US" dirty="0" smtClean="0"/>
              <a:t>~ </a:t>
            </a:r>
            <a:r>
              <a:rPr lang="en-US" dirty="0" smtClean="0"/>
              <a:t>4.3 </a:t>
            </a:r>
            <a:r>
              <a:rPr lang="en-US" dirty="0" err="1" smtClean="0"/>
              <a:t>Gly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4953000"/>
            <a:ext cx="5943600" cy="522288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Blue Mountain Vista Observatory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981200" y="5715000"/>
            <a:ext cx="4572000" cy="685800"/>
          </a:xfrm>
        </p:spPr>
        <p:txBody>
          <a:bodyPr/>
          <a:lstStyle/>
          <a:p>
            <a:pPr algn="ctr"/>
            <a:r>
              <a:rPr lang="en-US" dirty="0" smtClean="0"/>
              <a:t>On the  </a:t>
            </a:r>
            <a:r>
              <a:rPr lang="en-US" dirty="0" err="1" smtClean="0"/>
              <a:t>Colosimo</a:t>
            </a:r>
            <a:r>
              <a:rPr lang="en-US" dirty="0" smtClean="0"/>
              <a:t>  property  in New Ringgold PA</a:t>
            </a:r>
          </a:p>
        </p:txBody>
      </p:sp>
      <p:pic>
        <p:nvPicPr>
          <p:cNvPr id="7" name="Picture Placeholder 6" descr="Frank's place - IMG_159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233" b="15233"/>
          <a:stretch>
            <a:fillRect/>
          </a:stretch>
        </p:blipFill>
        <p:spPr>
          <a:xfrm>
            <a:off x="0" y="0"/>
            <a:ext cx="9001125" cy="458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Lyman Break Galaxy (LBG) in Pisces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7772400" cy="31242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074" name="Picture 2" descr="C:\Documents and Settings\ris\Desktop\images for talk\lens in Psc\lens in Psc-31x5mi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1000" y="838200"/>
            <a:ext cx="8229600" cy="522033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200400" y="6248400"/>
            <a:ext cx="2486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Exposure = 31 x 5 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Lyman Break Galaxy (LBG) in Pisces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7772400" cy="31242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074" name="Picture 2" descr="C:\Documents and Settings\ris\Desktop\images for talk\lens in Psc\lens in Psc-31x5mi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4888" y="838200"/>
            <a:ext cx="7990423" cy="5462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Lyman Break Galaxy (LBG) in Pisces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Documents and Settings\ris\Desktop\images for talk\lens in Psc\lens in Psc-31x5mi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76400" y="1143000"/>
            <a:ext cx="6066343" cy="4928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Lyman Break Galaxy (LBG) in Pisces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Documents and Settings\ris\Desktop\images for talk\lens in Psc\lens in Psc-31x5mi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3400" y="762000"/>
            <a:ext cx="8045138" cy="5427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010400" cy="960438"/>
          </a:xfrm>
        </p:spPr>
        <p:txBody>
          <a:bodyPr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</a:rPr>
              <a:t>Initial Installation at BMVO, Jan 2010</a:t>
            </a:r>
            <a:endParaRPr lang="en-US" sz="30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IMG_155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66800"/>
            <a:ext cx="6629400" cy="4972050"/>
          </a:xfrm>
        </p:spPr>
      </p:pic>
      <p:sp>
        <p:nvSpPr>
          <p:cNvPr id="5" name="Rectangle 4"/>
          <p:cNvSpPr/>
          <p:nvPr/>
        </p:nvSpPr>
        <p:spPr>
          <a:xfrm>
            <a:off x="2133600" y="6248400"/>
            <a:ext cx="4737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Thanks to Don </a:t>
            </a:r>
            <a:r>
              <a:rPr lang="en-US" dirty="0" err="1" smtClean="0"/>
              <a:t>D’Egidio</a:t>
            </a:r>
            <a:r>
              <a:rPr lang="en-US" dirty="0" smtClean="0"/>
              <a:t> and Frank </a:t>
            </a:r>
            <a:r>
              <a:rPr lang="en-US" dirty="0" err="1" smtClean="0"/>
              <a:t>Colosimo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010400" cy="960438"/>
          </a:xfrm>
        </p:spPr>
        <p:txBody>
          <a:bodyPr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</a:rPr>
              <a:t>Initial Installation at BMVO, Jan 2010</a:t>
            </a:r>
            <a:endParaRPr lang="en-US" sz="30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IMG_155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66800"/>
            <a:ext cx="6629400" cy="4972050"/>
          </a:xfrm>
        </p:spPr>
      </p:pic>
      <p:sp>
        <p:nvSpPr>
          <p:cNvPr id="5" name="Rectangle 4"/>
          <p:cNvSpPr/>
          <p:nvPr/>
        </p:nvSpPr>
        <p:spPr>
          <a:xfrm>
            <a:off x="4038600" y="624840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Don and Dick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4724400" cy="7921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The Telescopes    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444240" cy="12954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3600" dirty="0" smtClean="0"/>
              <a:t>Takahashi FSQ-106N </a:t>
            </a:r>
          </a:p>
          <a:p>
            <a:pPr algn="ctr">
              <a:buNone/>
            </a:pPr>
            <a:r>
              <a:rPr lang="en-US" sz="3600" dirty="0" smtClean="0"/>
              <a:t>quadruplet fluorite APO</a:t>
            </a:r>
          </a:p>
          <a:p>
            <a:pPr algn="ctr">
              <a:buNone/>
            </a:pPr>
            <a:r>
              <a:rPr lang="en-US" sz="3600" dirty="0" smtClean="0"/>
              <a:t>refractor </a:t>
            </a:r>
            <a:r>
              <a:rPr lang="en-US" sz="3600" dirty="0" smtClean="0"/>
              <a:t>106mm </a:t>
            </a:r>
            <a:r>
              <a:rPr lang="en-US" sz="3600" dirty="0" smtClean="0"/>
              <a:t>f/5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5181600" y="1524000"/>
            <a:ext cx="3657600" cy="175260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Starizona</a:t>
            </a:r>
            <a:r>
              <a:rPr lang="en-US" sz="2800" dirty="0" smtClean="0"/>
              <a:t> Hyperion  corrected </a:t>
            </a:r>
            <a:r>
              <a:rPr lang="en-US" sz="2800" dirty="0" err="1" smtClean="0"/>
              <a:t>Cassegrain</a:t>
            </a:r>
            <a:r>
              <a:rPr lang="en-US" sz="2800" dirty="0" smtClean="0"/>
              <a:t> reflector 317mm f/8</a:t>
            </a:r>
          </a:p>
          <a:p>
            <a:pPr>
              <a:buNone/>
            </a:pPr>
            <a:r>
              <a:rPr lang="en-US" sz="2800" dirty="0" smtClean="0"/>
              <a:t>    70 mm image circle</a:t>
            </a:r>
            <a:endParaRPr lang="en-US" sz="2800" dirty="0"/>
          </a:p>
        </p:txBody>
      </p:sp>
      <p:pic>
        <p:nvPicPr>
          <p:cNvPr id="2050" name="Picture 2" descr="C:\Documents and Settings\ris\Desktop\images for talk\alta_d7d9body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53000" y="3657600"/>
            <a:ext cx="3579909" cy="2684931"/>
          </a:xfrm>
          <a:prstGeom prst="rect">
            <a:avLst/>
          </a:prstGeom>
          <a:noFill/>
        </p:spPr>
      </p:pic>
      <p:pic>
        <p:nvPicPr>
          <p:cNvPr id="2052" name="Picture 4" descr="C:\Documents and Settings\ris\Desktop\images for talk\StarShoot Pro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38200" y="3962400"/>
            <a:ext cx="3748850" cy="195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88392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Hyperion 12.5” f/8 Corrected </a:t>
            </a:r>
            <a:r>
              <a:rPr lang="en-US" dirty="0" err="1" smtClean="0">
                <a:solidFill>
                  <a:schemeClr val="tx1"/>
                </a:solidFill>
              </a:rPr>
              <a:t>Cassegrain</a:t>
            </a:r>
            <a:r>
              <a:rPr lang="en-US" sz="4400" dirty="0" smtClean="0">
                <a:solidFill>
                  <a:schemeClr val="tx1"/>
                </a:solidFill>
              </a:rPr>
              <a:t/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on AP1200 mount in Narberth PA, May 2010</a:t>
            </a:r>
            <a:endParaRPr lang="en-US" dirty="0"/>
          </a:p>
        </p:txBody>
      </p:sp>
      <p:pic>
        <p:nvPicPr>
          <p:cNvPr id="5" name="Content Placeholder 4" descr="m27-24x2mi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131178" y="1295400"/>
            <a:ext cx="7042538" cy="528190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88392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 scopes, 3 cameras 1 mount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</a:rPr>
              <a:t> on Paramount ME at BMVO, New Ringgold, PA - July 2010</a:t>
            </a:r>
            <a:endParaRPr lang="en-US" dirty="0"/>
          </a:p>
        </p:txBody>
      </p:sp>
      <p:pic>
        <p:nvPicPr>
          <p:cNvPr id="5" name="Content Placeholder 4" descr="m27-24x2min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131178" y="1295400"/>
            <a:ext cx="7042538" cy="528190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The  Cameras    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838200" y="1371600"/>
            <a:ext cx="3749040" cy="129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Color – Orion </a:t>
            </a:r>
            <a:r>
              <a:rPr lang="en-US" sz="2400" dirty="0" err="1" smtClean="0"/>
              <a:t>StarShoot</a:t>
            </a:r>
            <a:r>
              <a:rPr lang="en-US" sz="2400" dirty="0" smtClean="0"/>
              <a:t> Pro v1</a:t>
            </a:r>
          </a:p>
          <a:p>
            <a:pPr>
              <a:buNone/>
            </a:pPr>
            <a:r>
              <a:rPr lang="en-US" sz="2400" dirty="0" smtClean="0"/>
              <a:t>   </a:t>
            </a:r>
            <a:r>
              <a:rPr lang="en-US" sz="1800" dirty="0" smtClean="0"/>
              <a:t>(used with NP101 and TAK FSQ106</a:t>
            </a:r>
            <a:r>
              <a:rPr lang="en-US" sz="1800" dirty="0" smtClean="0"/>
              <a:t>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5029200" y="1371600"/>
            <a:ext cx="3749040" cy="1219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Monochrome – Apogee </a:t>
            </a:r>
            <a:r>
              <a:rPr lang="en-US" sz="2400" dirty="0" smtClean="0"/>
              <a:t>U16M</a:t>
            </a:r>
          </a:p>
          <a:p>
            <a:pPr>
              <a:buNone/>
            </a:pPr>
            <a:r>
              <a:rPr lang="en-US" sz="1800" dirty="0" smtClean="0"/>
              <a:t>      (used </a:t>
            </a:r>
            <a:r>
              <a:rPr lang="en-US" sz="1800" dirty="0" smtClean="0"/>
              <a:t>with 12.5” Hyperion</a:t>
            </a:r>
            <a:r>
              <a:rPr lang="en-US" sz="1800" dirty="0" smtClean="0"/>
              <a:t>)</a:t>
            </a:r>
            <a:endParaRPr lang="en-US" dirty="0"/>
          </a:p>
        </p:txBody>
      </p:sp>
      <p:pic>
        <p:nvPicPr>
          <p:cNvPr id="2050" name="Picture 2" descr="C:\Documents and Settings\ris\Desktop\images for talk\alta_d7d9bo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352800"/>
            <a:ext cx="2587817" cy="2514600"/>
          </a:xfrm>
          <a:prstGeom prst="rect">
            <a:avLst/>
          </a:prstGeom>
          <a:noFill/>
        </p:spPr>
      </p:pic>
      <p:pic>
        <p:nvPicPr>
          <p:cNvPr id="2052" name="Picture 4" descr="C:\Documents and Settings\ris\Desktop\images for talk\StarShoot 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352800"/>
            <a:ext cx="2428875" cy="2389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2022</TotalTime>
  <Words>646</Words>
  <Application>Microsoft Office PowerPoint</Application>
  <PresentationFormat>On-screen Show (4:3)</PresentationFormat>
  <Paragraphs>105</Paragraphs>
  <Slides>33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Equity</vt:lpstr>
      <vt:lpstr>Astro-Imaging at Blue Mountain</vt:lpstr>
      <vt:lpstr>Astro-Imaging at Blue Mountain</vt:lpstr>
      <vt:lpstr>Blue Mountain Vista Observatory</vt:lpstr>
      <vt:lpstr>Initial Installation at BMVO, Jan 2010</vt:lpstr>
      <vt:lpstr>Initial Installation at BMVO, Jan 2010</vt:lpstr>
      <vt:lpstr>The Telescopes    </vt:lpstr>
      <vt:lpstr>Hyperion 12.5” f/8 Corrected Cassegrain on AP1200 mount in Narberth PA, May 2010</vt:lpstr>
      <vt:lpstr>3 scopes, 3 cameras 1 mount  on Paramount ME at BMVO, New Ringgold, PA - July 2010</vt:lpstr>
      <vt:lpstr>The  Cameras    </vt:lpstr>
      <vt:lpstr>Orion StarShoot Pro v1 </vt:lpstr>
      <vt:lpstr> Apogee U16M</vt:lpstr>
      <vt:lpstr>Two-day old Moon </vt:lpstr>
      <vt:lpstr>M8, the Lagoon Nebula in Sagittarius</vt:lpstr>
      <vt:lpstr>M20, the Trifid Nebula in Sagittarius</vt:lpstr>
      <vt:lpstr>The California Nebula in Perseus, NGC1499</vt:lpstr>
      <vt:lpstr>The Pleiades, M45</vt:lpstr>
      <vt:lpstr>M42, the Orion Nebula</vt:lpstr>
      <vt:lpstr>Barnard 33, the Horsehead Nebula in Orion (part of IC434)</vt:lpstr>
      <vt:lpstr>The Rosette Nebula in Monoceros NGC 2237</vt:lpstr>
      <vt:lpstr>M31, the Andromeda Galaxy</vt:lpstr>
      <vt:lpstr>M57, the Whirlpool Galaxy</vt:lpstr>
      <vt:lpstr>Lyman Break Galaxy (LBG) in Pisces</vt:lpstr>
      <vt:lpstr>Lyman Break Galaxy (LBG) in Pisces</vt:lpstr>
      <vt:lpstr>Lyman Break Galaxy (LBG) in Pisces</vt:lpstr>
      <vt:lpstr>Lyman Break Galaxy (LBG) in Pisces</vt:lpstr>
      <vt:lpstr>Lyman Break Galaxy (LBG) in Pisces</vt:lpstr>
      <vt:lpstr>Calculation of the redshift  (z)</vt:lpstr>
      <vt:lpstr>Slide 28</vt:lpstr>
      <vt:lpstr>Lyman Break Galaxy (LBG) in Pisces</vt:lpstr>
      <vt:lpstr>Lyman Break Galaxy (LBG) in Pisces</vt:lpstr>
      <vt:lpstr>Lyman Break Galaxy (LBG) in Pisces</vt:lpstr>
      <vt:lpstr>Lyman Break Galaxy (LBG) in Pisces</vt:lpstr>
      <vt:lpstr>Lyman Break Galaxy (LBG) in Pisces</vt:lpstr>
    </vt:vector>
  </TitlesOfParts>
  <Company>Drexel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</dc:creator>
  <cp:lastModifiedBy>RS</cp:lastModifiedBy>
  <cp:revision>126</cp:revision>
  <dcterms:created xsi:type="dcterms:W3CDTF">2009-02-13T20:32:11Z</dcterms:created>
  <dcterms:modified xsi:type="dcterms:W3CDTF">2010-12-15T06:20:47Z</dcterms:modified>
</cp:coreProperties>
</file>