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40" r:id="rId2"/>
    <p:sldId id="333" r:id="rId3"/>
    <p:sldId id="322" r:id="rId4"/>
    <p:sldId id="336" r:id="rId5"/>
    <p:sldId id="339" r:id="rId6"/>
    <p:sldId id="335" r:id="rId7"/>
    <p:sldId id="33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7" autoAdjust="0"/>
    <p:restoredTop sz="82679" autoAdjust="0"/>
  </p:normalViewPr>
  <p:slideViewPr>
    <p:cSldViewPr>
      <p:cViewPr varScale="1">
        <p:scale>
          <a:sx n="86" d="100"/>
          <a:sy n="86" d="100"/>
        </p:scale>
        <p:origin x="-8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39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7E041-6580-4863-9F71-C453F83D4706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C0A6E-3E3F-4E6A-855E-4F4B985A0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 = look back time * speed of 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SDSS J1004+4112,</a:t>
            </a:r>
            <a:r>
              <a:rPr lang="en-US" sz="1400" baseline="0" dirty="0" smtClean="0"/>
              <a:t> a </a:t>
            </a:r>
            <a:r>
              <a:rPr lang="en-US" sz="1400" baseline="0" dirty="0" err="1" smtClean="0"/>
              <a:t>Lensed</a:t>
            </a:r>
            <a:r>
              <a:rPr lang="en-US" sz="1400" baseline="0" dirty="0" smtClean="0"/>
              <a:t> QSO w Quadruple Images</a:t>
            </a:r>
          </a:p>
          <a:p>
            <a:pPr lvl="1"/>
            <a:r>
              <a:rPr lang="en-US" sz="1000" baseline="0" dirty="0" smtClean="0"/>
              <a:t>Discovered in 2003 (SDSS) by Inada et al. </a:t>
            </a:r>
          </a:p>
          <a:p>
            <a:pPr lvl="1"/>
            <a:r>
              <a:rPr lang="en-US" sz="1000" baseline="0" dirty="0" smtClean="0"/>
              <a:t>     (including Gordon Richards)</a:t>
            </a:r>
          </a:p>
          <a:p>
            <a:pPr lvl="1"/>
            <a:r>
              <a:rPr lang="en-US" sz="1000" baseline="0" dirty="0" smtClean="0"/>
              <a:t>Spectroscopy at Keck I </a:t>
            </a:r>
            <a:r>
              <a:rPr lang="en-US" sz="1000" baseline="0" dirty="0" smtClean="0">
                <a:sym typeface="Wingdings" pitchFamily="2" charset="2"/>
              </a:rPr>
              <a:t></a:t>
            </a:r>
            <a:r>
              <a:rPr lang="en-US" sz="1000" baseline="0" dirty="0" smtClean="0"/>
              <a:t> z=1.73</a:t>
            </a:r>
          </a:p>
          <a:p>
            <a:pPr lvl="1"/>
            <a:r>
              <a:rPr lang="en-US" sz="1000" baseline="0" dirty="0" err="1" smtClean="0"/>
              <a:t>Lensed</a:t>
            </a:r>
            <a:r>
              <a:rPr lang="en-US" sz="1000" baseline="0" dirty="0" smtClean="0"/>
              <a:t> by galaxy cluster at z=0.68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Hyperion image of the 50’x50’ field </a:t>
            </a:r>
          </a:p>
          <a:p>
            <a:r>
              <a:rPr lang="en-US" dirty="0" smtClean="0"/>
              <a:t>centered on the quadruple quasar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is now brighter than 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44E71EF-C2DE-4E32-AB50-395126696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507A-B03C-42D4-8557-095CEBB58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163E-B414-4678-9DE7-4978DEF31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0895-EB62-4E23-BD76-F3D3760FE4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66EB74-ECDF-4C91-A9CC-0C9DB12A3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9EED-E001-4BD4-B39E-7EEACFFE7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7F3C-8564-46B9-972E-2800E6281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2AB2-6E66-4AA5-B45A-3883F6A9D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039-8B54-4272-8007-E738E3EEE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9879-1877-4175-8054-8F61F171E3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A59DE0-EED9-4C92-A66F-014D7D7E6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C39478E-55FB-495D-948E-D16265636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Quadruple Quasar in Leo Minor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199778" cy="639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79247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81400" y="6172200"/>
            <a:ext cx="2771913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(distance  =  c </a:t>
            </a:r>
            <a:r>
              <a:rPr lang="en-US" sz="3200" baseline="-25000" dirty="0" smtClean="0"/>
              <a:t>*</a:t>
            </a:r>
            <a:r>
              <a:rPr lang="en-US" sz="1400" dirty="0" smtClean="0"/>
              <a:t> look-back time 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685800"/>
            <a:ext cx="7086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SDSS J1004+4112, a </a:t>
            </a:r>
            <a:r>
              <a:rPr lang="en-US" sz="2000" dirty="0" err="1" smtClean="0"/>
              <a:t>Quadruply</a:t>
            </a:r>
            <a:r>
              <a:rPr lang="en-US" sz="2000" dirty="0" smtClean="0"/>
              <a:t>-Imaged QSO</a:t>
            </a:r>
          </a:p>
          <a:p>
            <a:endParaRPr lang="en-US" sz="1200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200" dirty="0" smtClean="0"/>
              <a:t>Discovered in 2003 (SDSS) by Inada et al. (including Gordon Richards)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endParaRPr lang="en-US" sz="1200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200" dirty="0" smtClean="0"/>
              <a:t>Spectroscopy at Keck I </a:t>
            </a:r>
            <a:r>
              <a:rPr lang="en-US" sz="1200" dirty="0" smtClean="0"/>
              <a:t>measures </a:t>
            </a:r>
            <a:r>
              <a:rPr lang="en-US" sz="1200" dirty="0" smtClean="0"/>
              <a:t>z=1.73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endParaRPr lang="en-US" sz="1200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200" dirty="0" err="1" smtClean="0"/>
              <a:t>Lensed</a:t>
            </a:r>
            <a:r>
              <a:rPr lang="en-US" sz="1200" dirty="0" smtClean="0"/>
              <a:t> by galaxy cluster at z=0.68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endParaRPr lang="en-US" sz="1200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200" dirty="0" smtClean="0"/>
              <a:t>Note that  A is about 1 magnitude brighter than C</a:t>
            </a:r>
            <a:endParaRPr lang="en-US" sz="1200" dirty="0"/>
          </a:p>
        </p:txBody>
      </p:sp>
      <p:pic>
        <p:nvPicPr>
          <p:cNvPr id="1029" name="Picture 5" descr="C:\Documents and Settings\ris\Desktop\QQ-Oguri -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4155688" cy="3276600"/>
          </a:xfrm>
          <a:prstGeom prst="rect">
            <a:avLst/>
          </a:prstGeom>
          <a:noFill/>
        </p:spPr>
      </p:pic>
      <p:pic>
        <p:nvPicPr>
          <p:cNvPr id="1030" name="Picture 6" descr="C:\Documents and Settings\ris\Desktop\images for talk\QQ\SS-QQ Keck spect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895600"/>
            <a:ext cx="3810000" cy="3278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ris\Desktop\images for talk\QQ\SS astrometry &amp; photomet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763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ris\Desktop\images for talk\QQ\SS-qq-h12-full fra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5705475" cy="64328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0" y="1143000"/>
            <a:ext cx="274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90-minute Hyperion    image centered on </a:t>
            </a:r>
          </a:p>
          <a:p>
            <a:r>
              <a:rPr lang="en-US" dirty="0" smtClean="0"/>
              <a:t>the quadruple quasar</a:t>
            </a:r>
          </a:p>
          <a:p>
            <a:r>
              <a:rPr lang="en-US" dirty="0" smtClean="0"/>
              <a:t>(50 x 50 </a:t>
            </a:r>
            <a:r>
              <a:rPr lang="en-US" dirty="0" err="1" smtClean="0"/>
              <a:t>arcmin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The brightest star is </a:t>
            </a:r>
          </a:p>
          <a:p>
            <a:r>
              <a:rPr lang="en-US" dirty="0" smtClean="0"/>
              <a:t>TW </a:t>
            </a:r>
            <a:r>
              <a:rPr lang="en-US" dirty="0" err="1" smtClean="0"/>
              <a:t>LMi</a:t>
            </a:r>
            <a:r>
              <a:rPr lang="en-US" dirty="0" smtClean="0"/>
              <a:t>, </a:t>
            </a:r>
            <a:r>
              <a:rPr lang="en-US" dirty="0" err="1" smtClean="0"/>
              <a:t>mag</a:t>
            </a:r>
            <a:r>
              <a:rPr lang="en-US" dirty="0" smtClean="0"/>
              <a:t> ~7.4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ris\Desktop\images for talk\QQ\SS-qq-h12-full fram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3350" y="609600"/>
            <a:ext cx="8843010" cy="609862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4600" y="15240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Hyperion image detail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029200" y="4953000"/>
            <a:ext cx="213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 is now brighter than A!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2512</TotalTime>
  <Words>161</Words>
  <Application>Microsoft Office PowerPoint</Application>
  <PresentationFormat>On-screen Show (4:3)</PresentationFormat>
  <Paragraphs>32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Equity</vt:lpstr>
      <vt:lpstr>Quadruple Quasar in Leo Minor</vt:lpstr>
      <vt:lpstr>Slide 2</vt:lpstr>
      <vt:lpstr>Slide 3</vt:lpstr>
      <vt:lpstr>Slide 4</vt:lpstr>
      <vt:lpstr>Slide 5</vt:lpstr>
      <vt:lpstr>Slide 6</vt:lpstr>
      <vt:lpstr>Slide 7</vt:lpstr>
    </vt:vector>
  </TitlesOfParts>
  <Company>Drexel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</dc:creator>
  <cp:lastModifiedBy>RS</cp:lastModifiedBy>
  <cp:revision>177</cp:revision>
  <dcterms:created xsi:type="dcterms:W3CDTF">2009-02-13T20:32:11Z</dcterms:created>
  <dcterms:modified xsi:type="dcterms:W3CDTF">2010-12-17T21:11:38Z</dcterms:modified>
</cp:coreProperties>
</file>