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6" r:id="rId2"/>
    <p:sldId id="306" r:id="rId3"/>
    <p:sldId id="290" r:id="rId4"/>
    <p:sldId id="289" r:id="rId5"/>
    <p:sldId id="300" r:id="rId6"/>
    <p:sldId id="314" r:id="rId7"/>
    <p:sldId id="303" r:id="rId8"/>
    <p:sldId id="291" r:id="rId9"/>
    <p:sldId id="286" r:id="rId10"/>
    <p:sldId id="295" r:id="rId11"/>
    <p:sldId id="304" r:id="rId12"/>
    <p:sldId id="305" r:id="rId13"/>
    <p:sldId id="294" r:id="rId14"/>
    <p:sldId id="296" r:id="rId15"/>
    <p:sldId id="293" r:id="rId16"/>
    <p:sldId id="299" r:id="rId17"/>
    <p:sldId id="297" r:id="rId18"/>
    <p:sldId id="29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7" autoAdjust="0"/>
    <p:restoredTop sz="89716" autoAdjust="0"/>
  </p:normalViewPr>
  <p:slideViewPr>
    <p:cSldViewPr>
      <p:cViewPr>
        <p:scale>
          <a:sx n="50" d="100"/>
          <a:sy n="50" d="100"/>
        </p:scale>
        <p:origin x="-2946" y="-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1392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C7E041-6580-4863-9F71-C453F83D4706}" type="datetimeFigureOut">
              <a:rPr lang="en-US" smtClean="0"/>
              <a:pPr/>
              <a:t>1/3/2013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C0A6E-3E3F-4E6A-855E-4F4B985A08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30x2min, cropped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3C0A6E-3E3F-4E6A-855E-4F4B985A08F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44E71EF-C2DE-4E32-AB50-395126696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507A-B03C-42D4-8557-095CEBB58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163E-B414-4678-9DE7-4978DEF31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C0895-EB62-4E23-BD76-F3D3760FE4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A66EB74-ECDF-4C91-A9CC-0C9DB12A3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B9EED-E001-4BD4-B39E-7EEACFFE75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97F3C-8564-46B9-972E-2800E62810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E2AB2-6E66-4AA5-B45A-3883F6A9D0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DB039-8B54-4272-8007-E738E3EEE3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99879-1877-4175-8054-8F61F171E3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CA59DE0-EED9-4C92-A66F-014D7D7E66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C39478E-55FB-495D-948E-D16265636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657600"/>
            <a:ext cx="3810000" cy="16002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Dick Steinberg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DVAA Meeting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January 4, 2013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05001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Remote Imaging </a:t>
            </a:r>
            <a:r>
              <a:rPr lang="en-US" sz="4400" dirty="0" smtClean="0">
                <a:solidFill>
                  <a:schemeClr val="tx1"/>
                </a:solidFill>
              </a:rPr>
              <a:t>at Blue Mountain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8486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Two-day old Moon </a:t>
            </a:r>
            <a:endParaRPr lang="en-US" dirty="0"/>
          </a:p>
        </p:txBody>
      </p:sp>
      <p:pic>
        <p:nvPicPr>
          <p:cNvPr id="5" name="Content Placeholder 4" descr="m27-24x2mi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438400" y="914400"/>
            <a:ext cx="5257800" cy="567343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M8, the Lagoon Nebula in Sagittarius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m57-30x2min-crop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914400"/>
            <a:ext cx="8229600" cy="566418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>
            <a:normAutofit fontScale="90000"/>
          </a:bodyPr>
          <a:lstStyle/>
          <a:p>
            <a:pPr algn="ctr"/>
            <a:r>
              <a:rPr kumimoji="0" lang="en-US" sz="4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M20, the </a:t>
            </a:r>
            <a:r>
              <a:rPr kumimoji="0" lang="en-US" sz="40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Trifid</a:t>
            </a:r>
            <a:r>
              <a:rPr kumimoji="0" lang="en-US" sz="40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Nebula in Sagittarius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m57-30x2min-crop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71327" y="990600"/>
            <a:ext cx="8487219" cy="542844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California Nebula in </a:t>
            </a:r>
            <a:r>
              <a:rPr lang="en-US" dirty="0" err="1" smtClean="0">
                <a:solidFill>
                  <a:schemeClr val="tx1"/>
                </a:solidFill>
              </a:rPr>
              <a:t>Perseus</a:t>
            </a:r>
            <a:r>
              <a:rPr lang="en-US" dirty="0" smtClean="0">
                <a:solidFill>
                  <a:schemeClr val="tx1"/>
                </a:solidFill>
              </a:rPr>
              <a:t>, NGC1499</a:t>
            </a:r>
            <a:endParaRPr lang="en-US" dirty="0"/>
          </a:p>
        </p:txBody>
      </p:sp>
      <p:pic>
        <p:nvPicPr>
          <p:cNvPr id="5" name="Content Placeholder 4" descr="m27-24x2mi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295400"/>
            <a:ext cx="7589944" cy="505330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Pleiades, M45</a:t>
            </a:r>
            <a:endParaRPr lang="en-US" dirty="0"/>
          </a:p>
        </p:txBody>
      </p:sp>
      <p:pic>
        <p:nvPicPr>
          <p:cNvPr id="5" name="Content Placeholder 4" descr="m27-24x2mi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990600"/>
            <a:ext cx="7162800" cy="556300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048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M42, the Orion Nebula</a:t>
            </a:r>
            <a:endParaRPr lang="en-US" dirty="0"/>
          </a:p>
        </p:txBody>
      </p:sp>
      <p:pic>
        <p:nvPicPr>
          <p:cNvPr id="5" name="Content Placeholder 4" descr="m27-24x2mi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1066800"/>
            <a:ext cx="8162198" cy="543430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Barnard 33, the </a:t>
            </a:r>
            <a:r>
              <a:rPr lang="en-US" sz="3600" dirty="0" err="1" smtClean="0">
                <a:solidFill>
                  <a:schemeClr val="tx1"/>
                </a:solidFill>
              </a:rPr>
              <a:t>Horsehead</a:t>
            </a:r>
            <a:r>
              <a:rPr lang="en-US" sz="3600" dirty="0" smtClean="0">
                <a:solidFill>
                  <a:schemeClr val="tx1"/>
                </a:solidFill>
              </a:rPr>
              <a:t> Nebula in Orion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(part of IC434)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m27-24x2mi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066800"/>
            <a:ext cx="8162197" cy="543430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The Rosette Nebula in </a:t>
            </a:r>
            <a:r>
              <a:rPr lang="en-US" sz="4400" dirty="0" err="1" smtClean="0">
                <a:solidFill>
                  <a:schemeClr val="tx1"/>
                </a:solidFill>
              </a:rPr>
              <a:t>Monoceros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solidFill>
                  <a:schemeClr val="tx1"/>
                </a:solidFill>
              </a:rPr>
              <a:t>NGC 2237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Content Placeholder 4" descr="m27-24x2mi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371600"/>
            <a:ext cx="8047746" cy="5181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6200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M31, the Andromeda Galaxy</a:t>
            </a:r>
            <a:endParaRPr lang="en-US" dirty="0"/>
          </a:p>
        </p:txBody>
      </p:sp>
      <p:pic>
        <p:nvPicPr>
          <p:cNvPr id="5" name="Content Placeholder 4" descr="m27-24x2mi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990600"/>
            <a:ext cx="8162197" cy="5434304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620000" cy="685800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Astro</a:t>
            </a:r>
            <a:r>
              <a:rPr lang="en-US" dirty="0" smtClean="0">
                <a:solidFill>
                  <a:schemeClr val="tx1"/>
                </a:solidFill>
              </a:rPr>
              <a:t>-Imaging at Blue Mountain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267200"/>
          </a:xfrm>
        </p:spPr>
        <p:txBody>
          <a:bodyPr>
            <a:normAutofit/>
          </a:bodyPr>
          <a:lstStyle/>
          <a:p>
            <a:r>
              <a:rPr lang="en-US" b="1" dirty="0" smtClean="0"/>
              <a:t>Site, telescopes and cameras</a:t>
            </a:r>
          </a:p>
          <a:p>
            <a:r>
              <a:rPr lang="en-US" b="1" dirty="0" smtClean="0"/>
              <a:t>Wide-field color  (106mm Takahashi FSQ + </a:t>
            </a:r>
            <a:r>
              <a:rPr lang="en-US" b="1" dirty="0" err="1" smtClean="0"/>
              <a:t>SSPro</a:t>
            </a:r>
            <a:r>
              <a:rPr lang="en-US" b="1" dirty="0" smtClean="0"/>
              <a:t>)</a:t>
            </a:r>
          </a:p>
          <a:p>
            <a:pPr lvl="2">
              <a:buNone/>
            </a:pPr>
            <a:r>
              <a:rPr lang="en-US" sz="2400" dirty="0" smtClean="0"/>
              <a:t>The moon (~1 L s or 4x10</a:t>
            </a:r>
            <a:r>
              <a:rPr lang="en-US" sz="2400" baseline="30000" dirty="0" smtClean="0"/>
              <a:t>-14</a:t>
            </a:r>
            <a:r>
              <a:rPr lang="en-US" sz="2400" dirty="0" smtClean="0"/>
              <a:t> </a:t>
            </a:r>
            <a:r>
              <a:rPr lang="en-US" sz="2400" dirty="0" err="1" smtClean="0"/>
              <a:t>Mly</a:t>
            </a:r>
            <a:r>
              <a:rPr lang="en-US" sz="2400" dirty="0" smtClean="0"/>
              <a:t>)</a:t>
            </a:r>
          </a:p>
          <a:p>
            <a:pPr lvl="2">
              <a:buNone/>
            </a:pPr>
            <a:r>
              <a:rPr lang="en-US" sz="2400" dirty="0" smtClean="0"/>
              <a:t>Milky Way nebulae and clusters (~10</a:t>
            </a:r>
            <a:r>
              <a:rPr lang="en-US" sz="2400" baseline="30000" dirty="0" smtClean="0"/>
              <a:t>-3</a:t>
            </a:r>
            <a:r>
              <a:rPr lang="en-US" sz="2400" dirty="0" smtClean="0"/>
              <a:t> </a:t>
            </a:r>
            <a:r>
              <a:rPr lang="en-US" sz="2400" dirty="0" err="1" smtClean="0"/>
              <a:t>Mly</a:t>
            </a:r>
            <a:r>
              <a:rPr lang="en-US" sz="2400" dirty="0" smtClean="0"/>
              <a:t>) </a:t>
            </a:r>
          </a:p>
          <a:p>
            <a:pPr lvl="2">
              <a:buNone/>
            </a:pPr>
            <a:r>
              <a:rPr lang="en-US" sz="2400" dirty="0" smtClean="0"/>
              <a:t>Nearby galaxies  (~10 </a:t>
            </a:r>
            <a:r>
              <a:rPr lang="en-US" sz="2400" dirty="0" err="1" smtClean="0"/>
              <a:t>Mly</a:t>
            </a:r>
            <a:r>
              <a:rPr lang="en-US" dirty="0" smtClean="0"/>
              <a:t>)</a:t>
            </a:r>
            <a:endParaRPr lang="en-US" b="1" dirty="0" smtClean="0"/>
          </a:p>
          <a:p>
            <a:r>
              <a:rPr lang="en-US" b="1" dirty="0" smtClean="0"/>
              <a:t>Deep monochrome (317mm Hyperion +  U16M)</a:t>
            </a:r>
          </a:p>
          <a:p>
            <a:pPr lvl="2">
              <a:buNone/>
            </a:pPr>
            <a:r>
              <a:rPr lang="en-US" sz="2400" dirty="0" smtClean="0"/>
              <a:t>Strongly-</a:t>
            </a:r>
            <a:r>
              <a:rPr lang="en-US" sz="2400" dirty="0" err="1" smtClean="0"/>
              <a:t>lensed</a:t>
            </a:r>
            <a:r>
              <a:rPr lang="en-US" sz="2400" dirty="0" smtClean="0"/>
              <a:t> galaxy  (z=0.38 &amp; 2.73 </a:t>
            </a:r>
            <a:r>
              <a:rPr lang="en-US" sz="2400" dirty="0" smtClean="0">
                <a:sym typeface="Wingdings" pitchFamily="2" charset="2"/>
              </a:rPr>
              <a:t> 4.3 &amp; 12 </a:t>
            </a:r>
            <a:r>
              <a:rPr lang="en-US" sz="2400" dirty="0" err="1" smtClean="0">
                <a:sym typeface="Wingdings" pitchFamily="2" charset="2"/>
              </a:rPr>
              <a:t>Gly</a:t>
            </a:r>
            <a:r>
              <a:rPr lang="en-US" sz="2400" dirty="0" smtClean="0">
                <a:sym typeface="Wingdings" pitchFamily="2" charset="2"/>
              </a:rPr>
              <a:t>)</a:t>
            </a:r>
            <a:endParaRPr lang="en-US" sz="2400" dirty="0" smtClean="0"/>
          </a:p>
          <a:p>
            <a:pPr lvl="2">
              <a:buNone/>
            </a:pPr>
            <a:r>
              <a:rPr lang="en-US" sz="2400" dirty="0" err="1" smtClean="0"/>
              <a:t>Quadruply</a:t>
            </a:r>
            <a:r>
              <a:rPr lang="en-US" sz="2400" dirty="0" smtClean="0"/>
              <a:t>-imaged quasar  (z~3 )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4953000"/>
            <a:ext cx="5943600" cy="52228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Blue Mountain Vista Observatory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981200" y="5715000"/>
            <a:ext cx="4572000" cy="685800"/>
          </a:xfrm>
        </p:spPr>
        <p:txBody>
          <a:bodyPr/>
          <a:lstStyle/>
          <a:p>
            <a:pPr algn="ctr"/>
            <a:r>
              <a:rPr lang="en-US" dirty="0" smtClean="0"/>
              <a:t>On the  </a:t>
            </a:r>
            <a:r>
              <a:rPr lang="en-US" dirty="0" err="1" smtClean="0"/>
              <a:t>Colosimo</a:t>
            </a:r>
            <a:r>
              <a:rPr lang="en-US" dirty="0" smtClean="0"/>
              <a:t>  property  in New Ringgold PA</a:t>
            </a:r>
          </a:p>
        </p:txBody>
      </p:sp>
      <p:pic>
        <p:nvPicPr>
          <p:cNvPr id="7" name="Picture Placeholder 6" descr="Frank's place - IMG_159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233" b="15233"/>
          <a:stretch>
            <a:fillRect/>
          </a:stretch>
        </p:blipFill>
        <p:spPr>
          <a:xfrm>
            <a:off x="0" y="0"/>
            <a:ext cx="9001125" cy="458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010400" cy="960438"/>
          </a:xfrm>
        </p:spPr>
        <p:txBody>
          <a:bodyPr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Initial Installation at BMVO, Jan 2010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IMG_155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066800"/>
            <a:ext cx="6629400" cy="4972050"/>
          </a:xfrm>
        </p:spPr>
      </p:pic>
      <p:sp>
        <p:nvSpPr>
          <p:cNvPr id="5" name="Rectangle 4"/>
          <p:cNvSpPr/>
          <p:nvPr/>
        </p:nvSpPr>
        <p:spPr>
          <a:xfrm>
            <a:off x="2133600" y="6248400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Thanks to Don </a:t>
            </a:r>
            <a:r>
              <a:rPr lang="en-US" dirty="0" err="1" smtClean="0"/>
              <a:t>D’Egidio</a:t>
            </a:r>
            <a:r>
              <a:rPr lang="en-US" dirty="0" smtClean="0"/>
              <a:t> and Frank </a:t>
            </a:r>
            <a:r>
              <a:rPr lang="en-US" dirty="0" err="1" smtClean="0"/>
              <a:t>Colosimo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010400" cy="960438"/>
          </a:xfrm>
        </p:spPr>
        <p:txBody>
          <a:bodyPr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Initial Installation at BMVO, Jan 2010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4" name="Content Placeholder 3" descr="IMG_155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066800"/>
            <a:ext cx="6629400" cy="4972050"/>
          </a:xfrm>
        </p:spPr>
      </p:pic>
      <p:sp>
        <p:nvSpPr>
          <p:cNvPr id="5" name="Rectangle 4"/>
          <p:cNvSpPr/>
          <p:nvPr/>
        </p:nvSpPr>
        <p:spPr>
          <a:xfrm>
            <a:off x="4038600" y="6248400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Don and Dick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47244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The Telescopes   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444240" cy="12954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3600" dirty="0" smtClean="0"/>
              <a:t>Takahashi FSQ-106N </a:t>
            </a:r>
          </a:p>
          <a:p>
            <a:pPr algn="ctr">
              <a:buNone/>
            </a:pPr>
            <a:r>
              <a:rPr lang="en-US" sz="3600" dirty="0" smtClean="0"/>
              <a:t>quadruplet fluorite APO</a:t>
            </a:r>
          </a:p>
          <a:p>
            <a:pPr algn="ctr">
              <a:buNone/>
            </a:pPr>
            <a:r>
              <a:rPr lang="en-US" sz="3600" dirty="0" smtClean="0"/>
              <a:t>refractor 106mm f/5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5181600" y="1524000"/>
            <a:ext cx="3657600" cy="175260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Starizona</a:t>
            </a:r>
            <a:r>
              <a:rPr lang="en-US" sz="2800" dirty="0" smtClean="0"/>
              <a:t> Hyperion  corrected </a:t>
            </a:r>
            <a:r>
              <a:rPr lang="en-US" sz="2800" dirty="0" err="1" smtClean="0"/>
              <a:t>Cassegrain</a:t>
            </a:r>
            <a:r>
              <a:rPr lang="en-US" sz="2800" dirty="0" smtClean="0"/>
              <a:t> reflector 317mm f/8</a:t>
            </a:r>
          </a:p>
          <a:p>
            <a:pPr>
              <a:buNone/>
            </a:pPr>
            <a:r>
              <a:rPr lang="en-US" sz="2800" dirty="0" smtClean="0"/>
              <a:t>    70 mm image circle</a:t>
            </a:r>
            <a:endParaRPr lang="en-US" sz="2800" dirty="0"/>
          </a:p>
        </p:txBody>
      </p:sp>
      <p:pic>
        <p:nvPicPr>
          <p:cNvPr id="2050" name="Picture 2" descr="C:\Documents and Settings\ris\Desktop\images for talk\alta_d7d9body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53000" y="3657600"/>
            <a:ext cx="3579909" cy="2684931"/>
          </a:xfrm>
          <a:prstGeom prst="rect">
            <a:avLst/>
          </a:prstGeom>
          <a:noFill/>
        </p:spPr>
      </p:pic>
      <p:pic>
        <p:nvPicPr>
          <p:cNvPr id="2052" name="Picture 4" descr="C:\Documents and Settings\ris\Desktop\images for talk\StarShoot Pro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38200" y="3962400"/>
            <a:ext cx="3748850" cy="195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8392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 scopes, 3 cameras 1 mount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 on Paramount ME at BMVO, New Ringgold, PA - July 2010</a:t>
            </a:r>
            <a:endParaRPr lang="en-US" dirty="0"/>
          </a:p>
        </p:txBody>
      </p:sp>
      <p:pic>
        <p:nvPicPr>
          <p:cNvPr id="5" name="Content Placeholder 4" descr="m27-24x2mi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131178" y="1295400"/>
            <a:ext cx="7042538" cy="528190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The  </a:t>
            </a:r>
            <a:r>
              <a:rPr lang="en-US" sz="4800" b="1" dirty="0" smtClean="0">
                <a:solidFill>
                  <a:schemeClr val="tx1"/>
                </a:solidFill>
              </a:rPr>
              <a:t>Camera    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90600" y="1828800"/>
            <a:ext cx="7772400" cy="1295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 </a:t>
            </a:r>
            <a:r>
              <a:rPr lang="en-US" sz="3500" dirty="0" smtClean="0"/>
              <a:t>Orion </a:t>
            </a:r>
            <a:r>
              <a:rPr lang="en-US" sz="3500" dirty="0" err="1" smtClean="0"/>
              <a:t>StarShoot</a:t>
            </a:r>
            <a:r>
              <a:rPr lang="en-US" sz="3500" dirty="0" smtClean="0"/>
              <a:t> Pro </a:t>
            </a:r>
            <a:r>
              <a:rPr lang="en-US" sz="3500" dirty="0" smtClean="0"/>
              <a:t>v1- One-shot Color</a:t>
            </a:r>
          </a:p>
          <a:p>
            <a:pPr>
              <a:buNone/>
            </a:pPr>
            <a:endParaRPr lang="en-US" sz="3500" dirty="0"/>
          </a:p>
        </p:txBody>
      </p:sp>
      <p:pic>
        <p:nvPicPr>
          <p:cNvPr id="2052" name="Picture 4" descr="C:\Documents and Settings\ris\Desktop\images for talk\StarShoot 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048000"/>
            <a:ext cx="2428875" cy="2389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Orion </a:t>
            </a:r>
            <a:r>
              <a:rPr lang="en-US" b="1" dirty="0" err="1" smtClean="0">
                <a:solidFill>
                  <a:schemeClr val="tx1"/>
                </a:solidFill>
              </a:rPr>
              <a:t>StarShoot</a:t>
            </a:r>
            <a:r>
              <a:rPr lang="en-US" b="1" dirty="0" smtClean="0">
                <a:solidFill>
                  <a:schemeClr val="tx1"/>
                </a:solidFill>
              </a:rPr>
              <a:t> Pro v1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57400"/>
            <a:ext cx="7772400" cy="4572000"/>
          </a:xfrm>
        </p:spPr>
        <p:txBody>
          <a:bodyPr/>
          <a:lstStyle/>
          <a:p>
            <a:r>
              <a:rPr lang="en-US" dirty="0" smtClean="0"/>
              <a:t>One-shot color camera, Bayer filter matrix</a:t>
            </a:r>
          </a:p>
          <a:p>
            <a:r>
              <a:rPr lang="en-US" dirty="0" smtClean="0"/>
              <a:t>3032x2016 pixels (total 6.1 MP), each 7.8 x 7.8 microns</a:t>
            </a:r>
          </a:p>
          <a:p>
            <a:r>
              <a:rPr lang="en-US" dirty="0" smtClean="0"/>
              <a:t>Chip size 25.1x17.6 mm</a:t>
            </a:r>
          </a:p>
          <a:p>
            <a:r>
              <a:rPr lang="en-US" dirty="0" smtClean="0"/>
              <a:t>Unregulated thermoelectric cooling</a:t>
            </a:r>
          </a:p>
          <a:p>
            <a:r>
              <a:rPr lang="en-US" dirty="0" smtClean="0"/>
              <a:t>FOV w FSQ106 – 2.5 x 1.7 degrees</a:t>
            </a:r>
          </a:p>
          <a:p>
            <a:r>
              <a:rPr lang="en-US" dirty="0" smtClean="0"/>
              <a:t>Plate scale – 3.01 arc sec/pixel</a:t>
            </a:r>
          </a:p>
          <a:p>
            <a:r>
              <a:rPr lang="en-US" dirty="0" smtClean="0"/>
              <a:t>Used for wide-field color images</a:t>
            </a:r>
          </a:p>
          <a:p>
            <a:r>
              <a:rPr lang="en-US" dirty="0" smtClean="0"/>
              <a:t>Limiting magnitude ~16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</TotalTime>
  <Words>266</Words>
  <Application>Microsoft Office PowerPoint</Application>
  <PresentationFormat>On-screen Show (4:3)</PresentationFormat>
  <Paragraphs>55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Remote Imaging at Blue Mountain</vt:lpstr>
      <vt:lpstr>Astro-Imaging at Blue Mountain</vt:lpstr>
      <vt:lpstr>Blue Mountain Vista Observatory</vt:lpstr>
      <vt:lpstr>Initial Installation at BMVO, Jan 2010</vt:lpstr>
      <vt:lpstr>Initial Installation at BMVO, Jan 2010</vt:lpstr>
      <vt:lpstr>The Telescopes    </vt:lpstr>
      <vt:lpstr>3 scopes, 3 cameras 1 mount  on Paramount ME at BMVO, New Ringgold, PA - July 2010</vt:lpstr>
      <vt:lpstr>The  Camera    </vt:lpstr>
      <vt:lpstr>Orion StarShoot Pro v1 </vt:lpstr>
      <vt:lpstr>Two-day old Moon </vt:lpstr>
      <vt:lpstr>M8, the Lagoon Nebula in Sagittarius</vt:lpstr>
      <vt:lpstr>M20, the Trifid Nebula in Sagittarius</vt:lpstr>
      <vt:lpstr>The California Nebula in Perseus, NGC1499</vt:lpstr>
      <vt:lpstr>The Pleiades, M45</vt:lpstr>
      <vt:lpstr>M42, the Orion Nebula</vt:lpstr>
      <vt:lpstr>Barnard 33, the Horsehead Nebula in Orion (part of IC434)</vt:lpstr>
      <vt:lpstr>The Rosette Nebula in Monoceros NGC 2237</vt:lpstr>
      <vt:lpstr>M31, the Andromeda Galaxy</vt:lpstr>
    </vt:vector>
  </TitlesOfParts>
  <Company>Drexel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</dc:creator>
  <cp:lastModifiedBy>RS</cp:lastModifiedBy>
  <cp:revision>127</cp:revision>
  <dcterms:created xsi:type="dcterms:W3CDTF">2009-02-13T20:32:11Z</dcterms:created>
  <dcterms:modified xsi:type="dcterms:W3CDTF">2013-01-03T20:32:46Z</dcterms:modified>
</cp:coreProperties>
</file>