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42" r:id="rId2"/>
    <p:sldId id="351" r:id="rId3"/>
    <p:sldId id="289" r:id="rId4"/>
    <p:sldId id="314" r:id="rId5"/>
    <p:sldId id="291" r:id="rId6"/>
    <p:sldId id="303" r:id="rId7"/>
    <p:sldId id="295" r:id="rId8"/>
    <p:sldId id="304" r:id="rId9"/>
    <p:sldId id="305" r:id="rId10"/>
    <p:sldId id="294" r:id="rId11"/>
    <p:sldId id="328" r:id="rId12"/>
    <p:sldId id="329" r:id="rId13"/>
    <p:sldId id="298" r:id="rId14"/>
    <p:sldId id="355" r:id="rId15"/>
    <p:sldId id="371" r:id="rId16"/>
    <p:sldId id="359" r:id="rId17"/>
    <p:sldId id="365" r:id="rId18"/>
    <p:sldId id="361" r:id="rId19"/>
    <p:sldId id="367" r:id="rId20"/>
    <p:sldId id="368" r:id="rId21"/>
    <p:sldId id="354" r:id="rId22"/>
    <p:sldId id="372" r:id="rId23"/>
    <p:sldId id="373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17" autoAdjust="0"/>
    <p:restoredTop sz="82679" autoAdjust="0"/>
  </p:normalViewPr>
  <p:slideViewPr>
    <p:cSldViewPr>
      <p:cViewPr varScale="1">
        <p:scale>
          <a:sx n="86" d="100"/>
          <a:sy n="86" d="100"/>
        </p:scale>
        <p:origin x="-8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1392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7E041-6580-4863-9F71-C453F83D4706}" type="datetimeFigureOut">
              <a:rPr lang="en-US" smtClean="0"/>
              <a:pPr/>
              <a:t>12/19/2010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C0A6E-3E3F-4E6A-855E-4F4B985A08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sym typeface="Wingdings"/>
              </a:rPr>
              <a:t>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cluster in the</a:t>
            </a:r>
          </a:p>
          <a:p>
            <a:r>
              <a:rPr lang="en-US" dirty="0" smtClean="0"/>
              <a:t>Great Andromeda</a:t>
            </a:r>
          </a:p>
          <a:p>
            <a:r>
              <a:rPr lang="en-US" dirty="0" smtClean="0"/>
              <a:t> galaxy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cluster in the</a:t>
            </a:r>
          </a:p>
          <a:p>
            <a:r>
              <a:rPr lang="en-US" dirty="0" smtClean="0"/>
              <a:t>Great Andromeda</a:t>
            </a:r>
          </a:p>
          <a:p>
            <a:r>
              <a:rPr lang="en-US" dirty="0" smtClean="0"/>
              <a:t> galaxy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other Andromeda galaxy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other Andromeda galaxy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ngc7331 + Stefan’s quintet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ngc7331 + Stefan’s quintet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ngc7331 + Stefan’s quintet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Cetus</a:t>
            </a:r>
            <a:r>
              <a:rPr lang="en-US" dirty="0" smtClean="0"/>
              <a:t> A galaxy </a:t>
            </a:r>
            <a:r>
              <a:rPr lang="en-US" baseline="0" dirty="0" smtClean="0"/>
              <a:t>&amp; </a:t>
            </a:r>
          </a:p>
          <a:p>
            <a:r>
              <a:rPr lang="en-US" baseline="0" dirty="0" smtClean="0"/>
              <a:t>Sombrero-like</a:t>
            </a:r>
          </a:p>
          <a:p>
            <a:r>
              <a:rPr lang="en-US" baseline="0" dirty="0" smtClean="0"/>
              <a:t>companion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rgbClr val="C00000"/>
                </a:solidFill>
                <a:sym typeface="Wingdings"/>
              </a:rPr>
              <a:t></a:t>
            </a:r>
            <a:endParaRPr lang="en-US" sz="4800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Cetus</a:t>
            </a:r>
            <a:r>
              <a:rPr lang="en-US" dirty="0" smtClean="0"/>
              <a:t> A galaxy </a:t>
            </a:r>
            <a:r>
              <a:rPr lang="en-US" baseline="0" dirty="0" smtClean="0"/>
              <a:t>&amp; </a:t>
            </a:r>
          </a:p>
          <a:p>
            <a:r>
              <a:rPr lang="en-US" baseline="0" dirty="0" smtClean="0"/>
              <a:t>Sombrero-like</a:t>
            </a:r>
          </a:p>
          <a:p>
            <a:r>
              <a:rPr lang="en-US" baseline="0" dirty="0" smtClean="0"/>
              <a:t>companion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Cetus</a:t>
            </a:r>
            <a:r>
              <a:rPr lang="en-US" dirty="0" smtClean="0"/>
              <a:t> A galaxy </a:t>
            </a:r>
            <a:r>
              <a:rPr lang="en-US" baseline="0" dirty="0" smtClean="0"/>
              <a:t>&amp; </a:t>
            </a:r>
          </a:p>
          <a:p>
            <a:r>
              <a:rPr lang="en-US" baseline="0" dirty="0" smtClean="0"/>
              <a:t>Sombrero-like</a:t>
            </a:r>
          </a:p>
          <a:p>
            <a:r>
              <a:rPr lang="en-US" baseline="0" dirty="0" smtClean="0"/>
              <a:t>companion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30x2min, cropped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2010-02-12T23:53:07  16x5’  np101 f5.4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44E71EF-C2DE-4E32-AB50-3951266968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507A-B03C-42D4-8557-095CEBB58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4163E-B414-4678-9DE7-4978DEF310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0895-EB62-4E23-BD76-F3D3760FE4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A66EB74-ECDF-4C91-A9CC-0C9DB12A3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9EED-E001-4BD4-B39E-7EEACFFE75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7F3C-8564-46B9-972E-2800E62810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2AB2-6E66-4AA5-B45A-3883F6A9D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B039-8B54-4272-8007-E738E3EEE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9879-1877-4175-8054-8F61F171E3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CA59DE0-EED9-4C92-A66F-014D7D7E66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C39478E-55FB-495D-948E-D16265636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5867400" cy="1447800"/>
          </a:xfrm>
        </p:spPr>
        <p:txBody>
          <a:bodyPr>
            <a:noAutofit/>
          </a:bodyPr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Astro</a:t>
            </a:r>
            <a:r>
              <a:rPr lang="en-US" b="1" dirty="0" smtClean="0">
                <a:solidFill>
                  <a:schemeClr val="tx1"/>
                </a:solidFill>
              </a:rPr>
              <a:t>-Imaging Highlights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from BMVO-2</a:t>
            </a:r>
            <a:endParaRPr 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47800" y="3505200"/>
            <a:ext cx="6172200" cy="1828800"/>
          </a:xfrm>
        </p:spPr>
        <p:txBody>
          <a:bodyPr>
            <a:normAutofit fontScale="92500" lnSpcReduction="10000"/>
          </a:bodyPr>
          <a:lstStyle/>
          <a:p>
            <a:pPr lvl="2">
              <a:buClr>
                <a:srgbClr val="FF0000"/>
              </a:buClr>
            </a:pPr>
            <a:r>
              <a:rPr lang="en-US" sz="2400" dirty="0" smtClean="0"/>
              <a:t>Site, telescopes and cameras</a:t>
            </a:r>
          </a:p>
          <a:p>
            <a:pPr lvl="2">
              <a:buClr>
                <a:srgbClr val="FF0000"/>
              </a:buClr>
            </a:pPr>
            <a:r>
              <a:rPr lang="en-US" sz="2400" dirty="0" smtClean="0"/>
              <a:t>Milky Way nebulae and clusters (~10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 </a:t>
            </a:r>
            <a:r>
              <a:rPr lang="en-US" sz="2400" dirty="0" err="1" smtClean="0"/>
              <a:t>Mly</a:t>
            </a:r>
            <a:r>
              <a:rPr lang="en-US" sz="2400" dirty="0" smtClean="0"/>
              <a:t>) </a:t>
            </a:r>
          </a:p>
          <a:p>
            <a:pPr lvl="2">
              <a:buClr>
                <a:srgbClr val="FF0000"/>
              </a:buClr>
            </a:pPr>
            <a:r>
              <a:rPr lang="en-US" sz="2400" dirty="0" smtClean="0"/>
              <a:t>Nearby galaxies  (~10 </a:t>
            </a:r>
            <a:r>
              <a:rPr lang="en-US" sz="2400" dirty="0" err="1" smtClean="0"/>
              <a:t>Mly</a:t>
            </a:r>
            <a:r>
              <a:rPr lang="en-US" dirty="0" smtClean="0"/>
              <a:t>)</a:t>
            </a:r>
            <a:endParaRPr lang="en-US" b="1" dirty="0" smtClean="0"/>
          </a:p>
          <a:p>
            <a:pPr lvl="2">
              <a:buClr>
                <a:srgbClr val="FF0000"/>
              </a:buClr>
            </a:pPr>
            <a:r>
              <a:rPr lang="en-US" sz="2400" dirty="0" smtClean="0"/>
              <a:t>Lyman-Break galaxy  (z = 2.73 </a:t>
            </a:r>
            <a:r>
              <a:rPr lang="en-US" sz="2400" dirty="0" smtClean="0">
                <a:sym typeface="Wingdings"/>
              </a:rPr>
              <a:t></a:t>
            </a:r>
            <a:r>
              <a:rPr lang="en-US" sz="2400" dirty="0" smtClean="0">
                <a:sym typeface="Wingdings" pitchFamily="2" charset="2"/>
              </a:rPr>
              <a:t> 12 </a:t>
            </a:r>
            <a:r>
              <a:rPr lang="en-US" sz="2400" dirty="0" err="1" smtClean="0">
                <a:sym typeface="Wingdings" pitchFamily="2" charset="2"/>
              </a:rPr>
              <a:t>Gly</a:t>
            </a:r>
            <a:r>
              <a:rPr lang="en-US" sz="2400" dirty="0" smtClean="0">
                <a:sym typeface="Wingdings" pitchFamily="2" charset="2"/>
              </a:rPr>
              <a:t>)</a:t>
            </a:r>
          </a:p>
          <a:p>
            <a:pPr lvl="2">
              <a:buClr>
                <a:srgbClr val="FF0000"/>
              </a:buClr>
            </a:pPr>
            <a:r>
              <a:rPr lang="en-US" sz="2400" dirty="0" smtClean="0">
                <a:sym typeface="Wingdings" pitchFamily="2" charset="2"/>
              </a:rPr>
              <a:t>Quadruple Quasar</a:t>
            </a:r>
            <a:endParaRPr lang="en-US" sz="2400" dirty="0" smtClean="0"/>
          </a:p>
          <a:p>
            <a:pPr lvl="2">
              <a:buNone/>
            </a:pPr>
            <a:endParaRPr lang="en-US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533400" y="1524000"/>
            <a:ext cx="248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14600" y="2057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Dick Steinberg</a:t>
            </a:r>
            <a:br>
              <a:rPr lang="en-US" dirty="0" smtClean="0"/>
            </a:br>
            <a:r>
              <a:rPr lang="en-US" dirty="0" smtClean="0"/>
              <a:t>DVAA Meeting</a:t>
            </a:r>
            <a:br>
              <a:rPr lang="en-US" dirty="0" smtClean="0"/>
            </a:br>
            <a:r>
              <a:rPr lang="en-US" dirty="0" smtClean="0"/>
              <a:t>December 17,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The California Nebula in </a:t>
            </a:r>
            <a:r>
              <a:rPr lang="en-US" b="1" dirty="0" err="1" smtClean="0">
                <a:solidFill>
                  <a:schemeClr val="tx1"/>
                </a:solidFill>
              </a:rPr>
              <a:t>Perseus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sz="2700" dirty="0" smtClean="0">
                <a:solidFill>
                  <a:schemeClr val="tx1"/>
                </a:solidFill>
              </a:rPr>
              <a:t>NGC1499</a:t>
            </a:r>
            <a:endParaRPr lang="en-US" dirty="0"/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295400"/>
            <a:ext cx="7589944" cy="505330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048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M42, the Orion Nebula</a:t>
            </a:r>
            <a:endParaRPr lang="en-US" b="1" dirty="0"/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762000"/>
            <a:ext cx="8162197" cy="5434305"/>
          </a:xfrm>
        </p:spPr>
      </p:pic>
      <p:sp>
        <p:nvSpPr>
          <p:cNvPr id="4" name="Rectangle 3"/>
          <p:cNvSpPr/>
          <p:nvPr/>
        </p:nvSpPr>
        <p:spPr>
          <a:xfrm>
            <a:off x="3124200" y="6400800"/>
            <a:ext cx="2958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2010-02-12T23:53:07  16x5’  np101 f/5.4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724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</a:rPr>
              <a:t>The </a:t>
            </a:r>
            <a:r>
              <a:rPr lang="en-US" sz="3600" b="1" dirty="0" err="1" smtClean="0">
                <a:solidFill>
                  <a:schemeClr val="tx1"/>
                </a:solidFill>
              </a:rPr>
              <a:t>Horsehead</a:t>
            </a:r>
            <a:r>
              <a:rPr lang="en-US" sz="3600" b="1" dirty="0" smtClean="0">
                <a:solidFill>
                  <a:schemeClr val="tx1"/>
                </a:solidFill>
              </a:rPr>
              <a:t> Nebula in Orion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(B33, a part of IC434)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066800"/>
            <a:ext cx="8162197" cy="543430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620000" cy="762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M31, the Andromeda Galaxy</a:t>
            </a:r>
            <a:endParaRPr lang="en-US" dirty="0"/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838200" y="914401"/>
            <a:ext cx="7924799" cy="5105400"/>
          </a:xfrm>
        </p:spPr>
      </p:pic>
      <p:sp>
        <p:nvSpPr>
          <p:cNvPr id="4" name="Rectangle 3"/>
          <p:cNvSpPr/>
          <p:nvPr/>
        </p:nvSpPr>
        <p:spPr>
          <a:xfrm>
            <a:off x="2133600" y="6172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distance ~ 2.5 </a:t>
            </a:r>
            <a:r>
              <a:rPr lang="en-US" dirty="0" err="1" smtClean="0"/>
              <a:t>Mly</a:t>
            </a:r>
            <a:r>
              <a:rPr lang="en-US" dirty="0" smtClean="0"/>
              <a:t>,  z~.0002, RV~54 km/s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400800" cy="73183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Deep Sky Images w Hyperion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2200" y="-27432000"/>
            <a:ext cx="11049000" cy="11049000"/>
          </a:xfrm>
          <a:prstGeom prst="rect">
            <a:avLst/>
          </a:prstGeom>
          <a:noFill/>
        </p:spPr>
      </p:pic>
      <p:pic>
        <p:nvPicPr>
          <p:cNvPr id="2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81200" y="914400"/>
            <a:ext cx="4953000" cy="4953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0" y="6096000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ngc206-12x5min-ddp.jpg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39000" y="2590800"/>
            <a:ext cx="16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Open cluster</a:t>
            </a:r>
          </a:p>
          <a:p>
            <a:r>
              <a:rPr lang="en-US" dirty="0" smtClean="0"/>
              <a:t> in the Great Andromeda</a:t>
            </a:r>
          </a:p>
          <a:p>
            <a:r>
              <a:rPr lang="en-US" dirty="0" smtClean="0"/>
              <a:t> galaxy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400800" cy="73183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Deep Sky Images w Hyperion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2200" y="-27432000"/>
            <a:ext cx="11049000" cy="11049000"/>
          </a:xfrm>
          <a:prstGeom prst="rect">
            <a:avLst/>
          </a:prstGeom>
          <a:noFill/>
        </p:spPr>
      </p:pic>
      <p:pic>
        <p:nvPicPr>
          <p:cNvPr id="2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14865" y="914400"/>
            <a:ext cx="4885669" cy="4953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0" y="6096000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ngc206-12x5min-ddp.jpg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39000" y="2590800"/>
            <a:ext cx="16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Open cluster</a:t>
            </a:r>
          </a:p>
          <a:p>
            <a:r>
              <a:rPr lang="en-US" dirty="0" smtClean="0"/>
              <a:t> in the Great Andromeda</a:t>
            </a:r>
          </a:p>
          <a:p>
            <a:r>
              <a:rPr lang="en-US" dirty="0" smtClean="0"/>
              <a:t> galaxy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400800" cy="73183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Deep Sky Images w Hyperion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2200" y="-27432000"/>
            <a:ext cx="11049000" cy="11049000"/>
          </a:xfrm>
          <a:prstGeom prst="rect">
            <a:avLst/>
          </a:prstGeom>
          <a:noFill/>
        </p:spPr>
      </p:pic>
      <p:pic>
        <p:nvPicPr>
          <p:cNvPr id="2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81200" y="914400"/>
            <a:ext cx="4953000" cy="4953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124200" y="6096000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ngc891-24x5min-ddp.jpg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162800" y="2514600"/>
            <a:ext cx="152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other Andromeda galaxy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400800" cy="73183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Deep Sky Images w Hyperion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2200" y="-27432000"/>
            <a:ext cx="11049000" cy="11049000"/>
          </a:xfrm>
          <a:prstGeom prst="rect">
            <a:avLst/>
          </a:prstGeom>
          <a:noFill/>
        </p:spPr>
      </p:pic>
      <p:pic>
        <p:nvPicPr>
          <p:cNvPr id="2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81200" y="1051034"/>
            <a:ext cx="4953000" cy="467973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124200" y="6096000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ngc891-24x5min-ddp.jpg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162800" y="2514600"/>
            <a:ext cx="152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other Andromeda galaxy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400800" cy="73183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Deep Sky Images w Hyperion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2200" y="-27432000"/>
            <a:ext cx="11049000" cy="11049000"/>
          </a:xfrm>
          <a:prstGeom prst="rect">
            <a:avLst/>
          </a:prstGeom>
          <a:noFill/>
        </p:spPr>
      </p:pic>
      <p:pic>
        <p:nvPicPr>
          <p:cNvPr id="2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81200" y="914400"/>
            <a:ext cx="4953000" cy="4953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0" y="6096000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ngc7320-17x5min-ddp.jpg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10400" y="2743200"/>
            <a:ext cx="1927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ngc7331 + Stefan’s quintet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400800" cy="73183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Deep Sky Images w Hyperion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2200" y="-27432000"/>
            <a:ext cx="11049000" cy="11049000"/>
          </a:xfrm>
          <a:prstGeom prst="rect">
            <a:avLst/>
          </a:prstGeom>
          <a:noFill/>
        </p:spPr>
      </p:pic>
      <p:pic>
        <p:nvPicPr>
          <p:cNvPr id="2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81200" y="1051034"/>
            <a:ext cx="4953000" cy="467973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0" y="6096000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ngc7320-17x5min-ddp.jpg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15200" y="2743200"/>
            <a:ext cx="121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ngc7331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 descr="Frank's place - IMG_15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439865"/>
            <a:ext cx="7086600" cy="5026020"/>
          </a:xfrm>
          <a:prstGeom prst="round2SameRect">
            <a:avLst>
              <a:gd name="adj1" fmla="val 7101"/>
              <a:gd name="adj2" fmla="val 0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1981200" y="4572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Blue Mountain Vista Observatory</a:t>
            </a:r>
            <a:endParaRPr lang="en-US" sz="24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0800" y="990600"/>
            <a:ext cx="373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On the </a:t>
            </a:r>
            <a:r>
              <a:rPr lang="en-US" sz="1200" dirty="0" err="1" smtClean="0"/>
              <a:t>Colosimo</a:t>
            </a:r>
            <a:r>
              <a:rPr lang="en-US" sz="1200" dirty="0" smtClean="0"/>
              <a:t> property in New Ringgold PA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400800" cy="73183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Deep Sky Images w Hyperion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2200" y="-27432000"/>
            <a:ext cx="11049000" cy="11049000"/>
          </a:xfrm>
          <a:prstGeom prst="rect">
            <a:avLst/>
          </a:prstGeom>
          <a:noFill/>
        </p:spPr>
      </p:pic>
      <p:pic>
        <p:nvPicPr>
          <p:cNvPr id="2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19670" y="914400"/>
            <a:ext cx="4876060" cy="4953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0" y="6096000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ngc7320-17x5min-ddp.jpg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10400" y="2743200"/>
            <a:ext cx="1927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Stefan’s quintet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400800" cy="73183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Deep Sky Images w Hyperion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2200" y="-27432000"/>
            <a:ext cx="11049000" cy="11049000"/>
          </a:xfrm>
          <a:prstGeom prst="rect">
            <a:avLst/>
          </a:prstGeom>
          <a:noFill/>
        </p:spPr>
      </p:pic>
      <p:pic>
        <p:nvPicPr>
          <p:cNvPr id="2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914400"/>
            <a:ext cx="4953000" cy="4953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33600" y="6096000"/>
            <a:ext cx="3933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m77+ngc1055-(11+11)x5min.ddp.jpg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10400" y="2590800"/>
            <a:ext cx="198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Cetus</a:t>
            </a:r>
            <a:r>
              <a:rPr lang="en-US" dirty="0" smtClean="0"/>
              <a:t> A  and </a:t>
            </a:r>
          </a:p>
          <a:p>
            <a:r>
              <a:rPr lang="en-US" dirty="0" smtClean="0"/>
              <a:t>Sombrero-like</a:t>
            </a:r>
          </a:p>
          <a:p>
            <a:r>
              <a:rPr lang="en-US" dirty="0" smtClean="0"/>
              <a:t>companion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400800" cy="73183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Deep Sky Images w Hyperion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2200" y="-27432000"/>
            <a:ext cx="11049000" cy="11049000"/>
          </a:xfrm>
          <a:prstGeom prst="rect">
            <a:avLst/>
          </a:prstGeom>
          <a:noFill/>
        </p:spPr>
      </p:pic>
      <p:pic>
        <p:nvPicPr>
          <p:cNvPr id="2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14865" y="914400"/>
            <a:ext cx="4885669" cy="4953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33600" y="6096000"/>
            <a:ext cx="3933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m77+ngc1055-(11+11)x5min.ddp.jpg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39000" y="25908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M77, </a:t>
            </a:r>
          </a:p>
          <a:p>
            <a:pPr algn="ctr"/>
            <a:r>
              <a:rPr lang="en-US" dirty="0" err="1" smtClean="0"/>
              <a:t>Cetus</a:t>
            </a:r>
            <a:r>
              <a:rPr lang="en-US" dirty="0" smtClean="0"/>
              <a:t> A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400800" cy="73183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Deep Sky Images w Hyperion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2200" y="-27432000"/>
            <a:ext cx="11049000" cy="11049000"/>
          </a:xfrm>
          <a:prstGeom prst="rect">
            <a:avLst/>
          </a:prstGeom>
          <a:noFill/>
        </p:spPr>
      </p:pic>
      <p:pic>
        <p:nvPicPr>
          <p:cNvPr id="2" name="Picture 2" descr="C:\Documents and Settings\ris\Desktop\images for talk\9 galaxies\m77+ngc1055-(11+11)x5min.ddp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14865" y="914400"/>
            <a:ext cx="4885669" cy="4953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33600" y="6096000"/>
            <a:ext cx="3933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m77+ngc1055-(11+11)x5min.ddp.jpg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10400" y="2590800"/>
            <a:ext cx="198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ngc1055 (Sombrero-like</a:t>
            </a:r>
          </a:p>
          <a:p>
            <a:r>
              <a:rPr lang="en-US" dirty="0" smtClean="0"/>
              <a:t>Galaxy)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0104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Initial Installation at BMVO, Jan 2010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IMG_15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66800"/>
            <a:ext cx="6629400" cy="4972050"/>
          </a:xfrm>
        </p:spPr>
      </p:pic>
      <p:sp>
        <p:nvSpPr>
          <p:cNvPr id="5" name="Rectangle 4"/>
          <p:cNvSpPr/>
          <p:nvPr/>
        </p:nvSpPr>
        <p:spPr>
          <a:xfrm>
            <a:off x="2133600" y="6248400"/>
            <a:ext cx="4737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Thanks to Don </a:t>
            </a:r>
            <a:r>
              <a:rPr lang="en-US" dirty="0" err="1" smtClean="0"/>
              <a:t>D’Egidio</a:t>
            </a:r>
            <a:r>
              <a:rPr lang="en-US" dirty="0" smtClean="0"/>
              <a:t> and Frank </a:t>
            </a:r>
            <a:r>
              <a:rPr lang="en-US" dirty="0" err="1" smtClean="0"/>
              <a:t>Colosimo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4724400" cy="79216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The Telescopes   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914400" y="1371600"/>
            <a:ext cx="3276600" cy="2057400"/>
          </a:xfrm>
        </p:spPr>
        <p:txBody>
          <a:bodyPr>
            <a:noAutofit/>
          </a:bodyPr>
          <a:lstStyle/>
          <a:p>
            <a:pPr lvl="1">
              <a:buClr>
                <a:srgbClr val="FF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/>
              <a:t>Takahashi FSQ-106N quadruplet fluorite APO refractor 106mm f/5</a:t>
            </a:r>
          </a:p>
          <a:p>
            <a:pPr lvl="1">
              <a:buClr>
                <a:srgbClr val="FF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/>
              <a:t>88mm image circle</a:t>
            </a:r>
          </a:p>
          <a:p>
            <a:pPr lvl="1">
              <a:buClr>
                <a:srgbClr val="FF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/>
              <a:t>Fully corrected FOV 9.5</a:t>
            </a:r>
            <a:r>
              <a:rPr lang="en-US" sz="2000" dirty="0" smtClean="0">
                <a:latin typeface="Cambria Math"/>
                <a:ea typeface="Cambria Math"/>
              </a:rPr>
              <a:t>°</a:t>
            </a: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endParaRPr lang="en-US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876800" y="1371600"/>
            <a:ext cx="3657600" cy="19050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SzPct val="120000"/>
              <a:buFont typeface="Arial" pitchFamily="34" charset="0"/>
              <a:buChar char="•"/>
            </a:pPr>
            <a:r>
              <a:rPr lang="en-US" sz="2000" dirty="0" err="1" smtClean="0"/>
              <a:t>Starizona</a:t>
            </a:r>
            <a:r>
              <a:rPr lang="en-US" sz="2000" dirty="0" smtClean="0"/>
              <a:t> Hyperion 317mm f/8</a:t>
            </a:r>
          </a:p>
          <a:p>
            <a:pPr>
              <a:buClr>
                <a:srgbClr val="FF0000"/>
              </a:buClr>
              <a:buSzPct val="120000"/>
              <a:buFont typeface="Arial" pitchFamily="34" charset="0"/>
              <a:buChar char="•"/>
            </a:pPr>
            <a:r>
              <a:rPr lang="en-US" sz="2000" dirty="0" err="1" smtClean="0"/>
              <a:t>Cassegrain</a:t>
            </a:r>
            <a:r>
              <a:rPr lang="en-US" sz="2000" dirty="0" smtClean="0"/>
              <a:t> reflector with  Harmer-Wynne corrector</a:t>
            </a:r>
          </a:p>
          <a:p>
            <a:pPr>
              <a:buClr>
                <a:srgbClr val="FF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/>
              <a:t>70 mm (1.6</a:t>
            </a:r>
            <a:r>
              <a:rPr lang="en-US" sz="2000" dirty="0" smtClean="0">
                <a:latin typeface="Cambria Math"/>
                <a:ea typeface="Cambria Math"/>
              </a:rPr>
              <a:t>°)</a:t>
            </a:r>
            <a:r>
              <a:rPr lang="en-US" sz="2000" dirty="0" smtClean="0"/>
              <a:t> diffraction-limited image circle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</p:txBody>
      </p:sp>
      <p:pic>
        <p:nvPicPr>
          <p:cNvPr id="2050" name="Picture 2" descr="C:\Documents and Settings\ris\Desktop\images for talk\alta_d7d9body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3000" y="3657600"/>
            <a:ext cx="3579909" cy="2684931"/>
          </a:xfrm>
          <a:prstGeom prst="rect">
            <a:avLst/>
          </a:prstGeom>
          <a:noFill/>
        </p:spPr>
      </p:pic>
      <p:pic>
        <p:nvPicPr>
          <p:cNvPr id="2052" name="Picture 4" descr="C:\Documents and Settings\ris\Desktop\images for talk\StarShoot Pro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53076" y="3733800"/>
            <a:ext cx="3719097" cy="195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The  Cameras   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4191000" cy="12954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/>
              <a:t>Color – Orion </a:t>
            </a:r>
            <a:r>
              <a:rPr lang="en-US" sz="2400" dirty="0" err="1" smtClean="0"/>
              <a:t>StarShoot</a:t>
            </a:r>
            <a:r>
              <a:rPr lang="en-US" sz="2400" dirty="0" smtClean="0"/>
              <a:t> Pro v1</a:t>
            </a:r>
          </a:p>
          <a:p>
            <a:pPr>
              <a:buNone/>
            </a:pPr>
            <a:r>
              <a:rPr lang="en-US" sz="2400" dirty="0" smtClean="0"/>
              <a:t>   </a:t>
            </a:r>
            <a:r>
              <a:rPr lang="en-US" sz="1800" dirty="0" smtClean="0"/>
              <a:t>(used with NP101 and TAK FSQ106)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876800" y="1371600"/>
            <a:ext cx="3901440" cy="12192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/>
              <a:t>Monochrome – Apogee U16M</a:t>
            </a:r>
          </a:p>
          <a:p>
            <a:pPr>
              <a:buClr>
                <a:srgbClr val="FF0000"/>
              </a:buClr>
              <a:buNone/>
            </a:pPr>
            <a:r>
              <a:rPr lang="en-US" sz="1800" dirty="0" smtClean="0"/>
              <a:t>      (used with 12.5” Hyperion)</a:t>
            </a:r>
            <a:endParaRPr lang="en-US" dirty="0"/>
          </a:p>
        </p:txBody>
      </p:sp>
      <p:pic>
        <p:nvPicPr>
          <p:cNvPr id="2050" name="Picture 2" descr="C:\Documents and Settings\ris\Desktop\images for talk\alta_d7d9bo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352800"/>
            <a:ext cx="2587817" cy="2514600"/>
          </a:xfrm>
          <a:prstGeom prst="rect">
            <a:avLst/>
          </a:prstGeom>
          <a:noFill/>
        </p:spPr>
      </p:pic>
      <p:pic>
        <p:nvPicPr>
          <p:cNvPr id="2052" name="Picture 4" descr="C:\Documents and Settings\ris\Desktop\images for talk\StarShoot 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352800"/>
            <a:ext cx="2428875" cy="2389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88392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 scopes, 3 cameras 1 mount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 on Paramount ME at BMVO, New Ringgold, PA - July 2010</a:t>
            </a:r>
            <a:endParaRPr lang="en-US" dirty="0"/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7347338" cy="551050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44958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Two-day old Moon </a:t>
            </a:r>
            <a:endParaRPr lang="en-US" dirty="0"/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133600" y="914400"/>
            <a:ext cx="5257800" cy="567343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M8, the Lagoon Nebula in Sagittariu</a:t>
            </a:r>
            <a:r>
              <a:rPr lang="en-US" dirty="0" smtClean="0">
                <a:solidFill>
                  <a:schemeClr val="tx1"/>
                </a:solidFill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m57-30x2min-crop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914400"/>
            <a:ext cx="8229600" cy="5664181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60960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M20, the </a:t>
            </a:r>
            <a:r>
              <a:rPr kumimoji="0" lang="en-US" sz="4000" b="1" kern="12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Trifid</a:t>
            </a:r>
            <a:r>
              <a:rPr kumimoji="0" 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Nebula in Sagittarius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m57-30x2min-crop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990600"/>
            <a:ext cx="8377164" cy="542844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2977</TotalTime>
  <Words>388</Words>
  <Application>Microsoft Office PowerPoint</Application>
  <PresentationFormat>On-screen Show (4:3)</PresentationFormat>
  <Paragraphs>117</Paragraphs>
  <Slides>23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Equity</vt:lpstr>
      <vt:lpstr>Astro-Imaging Highlights  from BMVO-2</vt:lpstr>
      <vt:lpstr>Slide 2</vt:lpstr>
      <vt:lpstr>Initial Installation at BMVO, Jan 2010</vt:lpstr>
      <vt:lpstr>The Telescopes    </vt:lpstr>
      <vt:lpstr>The  Cameras    </vt:lpstr>
      <vt:lpstr>3 scopes, 3 cameras 1 mount  on Paramount ME at BMVO, New Ringgold, PA - July 2010</vt:lpstr>
      <vt:lpstr>Two-day old Moon </vt:lpstr>
      <vt:lpstr>M8, the Lagoon Nebula in Sagittarius</vt:lpstr>
      <vt:lpstr>M20, the Trifid Nebula in Sagittarius</vt:lpstr>
      <vt:lpstr>The California Nebula in Perseus, NGC1499</vt:lpstr>
      <vt:lpstr>M42, the Orion Nebula</vt:lpstr>
      <vt:lpstr> The Horsehead Nebula in Orion (B33, a part of IC434)</vt:lpstr>
      <vt:lpstr>M31, the Andromeda Galaxy</vt:lpstr>
      <vt:lpstr>Deep Sky Images w Hyperion </vt:lpstr>
      <vt:lpstr>Deep Sky Images w Hyperion </vt:lpstr>
      <vt:lpstr>Deep Sky Images w Hyperion </vt:lpstr>
      <vt:lpstr>Deep Sky Images w Hyperion </vt:lpstr>
      <vt:lpstr>Deep Sky Images w Hyperion </vt:lpstr>
      <vt:lpstr>Deep Sky Images w Hyperion </vt:lpstr>
      <vt:lpstr>Deep Sky Images w Hyperion </vt:lpstr>
      <vt:lpstr>Deep Sky Images w Hyperion </vt:lpstr>
      <vt:lpstr>Deep Sky Images w Hyperion </vt:lpstr>
      <vt:lpstr>Deep Sky Images w Hyperion </vt:lpstr>
    </vt:vector>
  </TitlesOfParts>
  <Company>Drexel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</dc:creator>
  <cp:lastModifiedBy>RS</cp:lastModifiedBy>
  <cp:revision>227</cp:revision>
  <dcterms:created xsi:type="dcterms:W3CDTF">2009-02-13T20:32:11Z</dcterms:created>
  <dcterms:modified xsi:type="dcterms:W3CDTF">2010-12-20T00:47:16Z</dcterms:modified>
</cp:coreProperties>
</file>